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50"/>
  </p:notesMasterIdLst>
  <p:sldIdLst>
    <p:sldId id="1271" r:id="rId3"/>
    <p:sldId id="257" r:id="rId4"/>
    <p:sldId id="322" r:id="rId5"/>
    <p:sldId id="306" r:id="rId6"/>
    <p:sldId id="301" r:id="rId7"/>
    <p:sldId id="1227" r:id="rId8"/>
    <p:sldId id="1226" r:id="rId9"/>
    <p:sldId id="311" r:id="rId10"/>
    <p:sldId id="312" r:id="rId11"/>
    <p:sldId id="300" r:id="rId12"/>
    <p:sldId id="323" r:id="rId13"/>
    <p:sldId id="321" r:id="rId14"/>
    <p:sldId id="325" r:id="rId15"/>
    <p:sldId id="324" r:id="rId16"/>
    <p:sldId id="326" r:id="rId17"/>
    <p:sldId id="313" r:id="rId18"/>
    <p:sldId id="327" r:id="rId19"/>
    <p:sldId id="320" r:id="rId20"/>
    <p:sldId id="330" r:id="rId21"/>
    <p:sldId id="329" r:id="rId22"/>
    <p:sldId id="328" r:id="rId23"/>
    <p:sldId id="318" r:id="rId24"/>
    <p:sldId id="1210" r:id="rId25"/>
    <p:sldId id="1195" r:id="rId26"/>
    <p:sldId id="1196" r:id="rId27"/>
    <p:sldId id="1197" r:id="rId28"/>
    <p:sldId id="1224" r:id="rId29"/>
    <p:sldId id="1223" r:id="rId30"/>
    <p:sldId id="1198" r:id="rId31"/>
    <p:sldId id="1199" r:id="rId32"/>
    <p:sldId id="1200" r:id="rId33"/>
    <p:sldId id="1225" r:id="rId34"/>
    <p:sldId id="299" r:id="rId35"/>
    <p:sldId id="309" r:id="rId36"/>
    <p:sldId id="308" r:id="rId37"/>
    <p:sldId id="332" r:id="rId38"/>
    <p:sldId id="333" r:id="rId39"/>
    <p:sldId id="335" r:id="rId40"/>
    <p:sldId id="336" r:id="rId41"/>
    <p:sldId id="285" r:id="rId42"/>
    <p:sldId id="259" r:id="rId43"/>
    <p:sldId id="288" r:id="rId44"/>
    <p:sldId id="270" r:id="rId45"/>
    <p:sldId id="298" r:id="rId46"/>
    <p:sldId id="297" r:id="rId47"/>
    <p:sldId id="291" r:id="rId48"/>
    <p:sldId id="289"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90612" autoAdjust="0"/>
  </p:normalViewPr>
  <p:slideViewPr>
    <p:cSldViewPr snapToGrid="0">
      <p:cViewPr varScale="1">
        <p:scale>
          <a:sx n="111" d="100"/>
          <a:sy n="111" d="100"/>
        </p:scale>
        <p:origin x="1120"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32A776F-8997-4557-BF3D-9E2954F27D32}" type="doc">
      <dgm:prSet loTypeId="urn:microsoft.com/office/officeart/2005/8/layout/equation2" loCatId="relationship" qsTypeId="urn:microsoft.com/office/officeart/2005/8/quickstyle/simple1" qsCatId="simple" csTypeId="urn:microsoft.com/office/officeart/2005/8/colors/accent1_2" csCatId="accent1" phldr="1"/>
      <dgm:spPr/>
    </dgm:pt>
    <dgm:pt modelId="{36C637B9-1327-46EF-BA88-B9F4C6323D76}">
      <dgm:prSet phldrT="[Text]"/>
      <dgm:spPr>
        <a:solidFill>
          <a:schemeClr val="accent3"/>
        </a:solidFill>
      </dgm:spPr>
      <dgm:t>
        <a:bodyPr/>
        <a:lstStyle/>
        <a:p>
          <a:r>
            <a:rPr lang="en-US" dirty="0"/>
            <a:t>Quan</a:t>
          </a:r>
        </a:p>
      </dgm:t>
    </dgm:pt>
    <dgm:pt modelId="{A456F5EB-EFB7-4DD3-B51A-83301DAFD5ED}" type="parTrans" cxnId="{0E799837-C755-4910-86BC-C2DF1F64236C}">
      <dgm:prSet/>
      <dgm:spPr/>
      <dgm:t>
        <a:bodyPr/>
        <a:lstStyle/>
        <a:p>
          <a:endParaRPr lang="en-US"/>
        </a:p>
      </dgm:t>
    </dgm:pt>
    <dgm:pt modelId="{84D7B3A2-D548-49B5-B3D4-8D805C6B0DA3}" type="sibTrans" cxnId="{0E799837-C755-4910-86BC-C2DF1F64236C}">
      <dgm:prSet/>
      <dgm:spPr/>
      <dgm:t>
        <a:bodyPr/>
        <a:lstStyle/>
        <a:p>
          <a:endParaRPr lang="en-US"/>
        </a:p>
      </dgm:t>
    </dgm:pt>
    <dgm:pt modelId="{96D3655C-1152-45E7-9B3C-C1D579AF418A}">
      <dgm:prSet phldrT="[Text]"/>
      <dgm:spPr/>
      <dgm:t>
        <a:bodyPr/>
        <a:lstStyle/>
        <a:p>
          <a:r>
            <a:rPr lang="en-US" dirty="0"/>
            <a:t>Qual</a:t>
          </a:r>
        </a:p>
      </dgm:t>
    </dgm:pt>
    <dgm:pt modelId="{A2FEFF50-2DB1-4E1D-9C09-7AF9F098D236}" type="parTrans" cxnId="{774B1A65-3407-4951-8852-EF878430DD89}">
      <dgm:prSet/>
      <dgm:spPr/>
      <dgm:t>
        <a:bodyPr/>
        <a:lstStyle/>
        <a:p>
          <a:endParaRPr lang="en-US"/>
        </a:p>
      </dgm:t>
    </dgm:pt>
    <dgm:pt modelId="{7EAAA5BE-2842-40AF-AA13-4E134861188C}" type="sibTrans" cxnId="{774B1A65-3407-4951-8852-EF878430DD89}">
      <dgm:prSet/>
      <dgm:spPr/>
      <dgm:t>
        <a:bodyPr/>
        <a:lstStyle/>
        <a:p>
          <a:endParaRPr lang="en-US"/>
        </a:p>
      </dgm:t>
    </dgm:pt>
    <dgm:pt modelId="{A0793B5E-4CDD-422D-97CB-C030EB1DD09F}">
      <dgm:prSet phldrT="[Text]"/>
      <dgm:spPr>
        <a:solidFill>
          <a:srgbClr val="FFC000"/>
        </a:solidFill>
      </dgm:spPr>
      <dgm:t>
        <a:bodyPr/>
        <a:lstStyle/>
        <a:p>
          <a:r>
            <a:rPr lang="en-US" dirty="0"/>
            <a:t>Mixed Methods</a:t>
          </a:r>
        </a:p>
      </dgm:t>
    </dgm:pt>
    <dgm:pt modelId="{D2ECAAFD-BA21-4F14-8FA4-0421FE5A9ACE}" type="parTrans" cxnId="{88F9574E-5627-48D3-A375-F343947D63D2}">
      <dgm:prSet/>
      <dgm:spPr/>
      <dgm:t>
        <a:bodyPr/>
        <a:lstStyle/>
        <a:p>
          <a:endParaRPr lang="en-US"/>
        </a:p>
      </dgm:t>
    </dgm:pt>
    <dgm:pt modelId="{FE81CA8F-F9BD-4406-AB53-3F13535D6494}" type="sibTrans" cxnId="{88F9574E-5627-48D3-A375-F343947D63D2}">
      <dgm:prSet/>
      <dgm:spPr/>
      <dgm:t>
        <a:bodyPr/>
        <a:lstStyle/>
        <a:p>
          <a:endParaRPr lang="en-US"/>
        </a:p>
      </dgm:t>
    </dgm:pt>
    <dgm:pt modelId="{643A968F-9EE5-460A-91B7-CADC97308D2B}" type="pres">
      <dgm:prSet presAssocID="{532A776F-8997-4557-BF3D-9E2954F27D32}" presName="Name0" presStyleCnt="0">
        <dgm:presLayoutVars>
          <dgm:dir/>
          <dgm:resizeHandles val="exact"/>
        </dgm:presLayoutVars>
      </dgm:prSet>
      <dgm:spPr/>
    </dgm:pt>
    <dgm:pt modelId="{224D24D3-75BF-4528-9190-0FCB2237EBFA}" type="pres">
      <dgm:prSet presAssocID="{532A776F-8997-4557-BF3D-9E2954F27D32}" presName="vNodes" presStyleCnt="0"/>
      <dgm:spPr/>
    </dgm:pt>
    <dgm:pt modelId="{9BC5C59D-8555-4916-81BF-1B990F578DFE}" type="pres">
      <dgm:prSet presAssocID="{36C637B9-1327-46EF-BA88-B9F4C6323D76}" presName="node" presStyleLbl="node1" presStyleIdx="0" presStyleCnt="3">
        <dgm:presLayoutVars>
          <dgm:bulletEnabled val="1"/>
        </dgm:presLayoutVars>
      </dgm:prSet>
      <dgm:spPr/>
    </dgm:pt>
    <dgm:pt modelId="{6B1E3D0C-0CD7-42E4-83B7-24138ED2D8A3}" type="pres">
      <dgm:prSet presAssocID="{84D7B3A2-D548-49B5-B3D4-8D805C6B0DA3}" presName="spacerT" presStyleCnt="0"/>
      <dgm:spPr/>
    </dgm:pt>
    <dgm:pt modelId="{48C5CC98-1E43-413B-8A70-3786FA2C84A5}" type="pres">
      <dgm:prSet presAssocID="{84D7B3A2-D548-49B5-B3D4-8D805C6B0DA3}" presName="sibTrans" presStyleLbl="sibTrans2D1" presStyleIdx="0" presStyleCnt="2"/>
      <dgm:spPr/>
    </dgm:pt>
    <dgm:pt modelId="{7AB9949B-ABB4-4723-A2DC-23E9A913B76C}" type="pres">
      <dgm:prSet presAssocID="{84D7B3A2-D548-49B5-B3D4-8D805C6B0DA3}" presName="spacerB" presStyleCnt="0"/>
      <dgm:spPr/>
    </dgm:pt>
    <dgm:pt modelId="{08EA9C6B-8D66-4F4D-8FF7-3EB5FD1F17E0}" type="pres">
      <dgm:prSet presAssocID="{96D3655C-1152-45E7-9B3C-C1D579AF418A}" presName="node" presStyleLbl="node1" presStyleIdx="1" presStyleCnt="3">
        <dgm:presLayoutVars>
          <dgm:bulletEnabled val="1"/>
        </dgm:presLayoutVars>
      </dgm:prSet>
      <dgm:spPr/>
    </dgm:pt>
    <dgm:pt modelId="{631C7A5D-F087-40B9-9F7C-E80DAF883CE8}" type="pres">
      <dgm:prSet presAssocID="{532A776F-8997-4557-BF3D-9E2954F27D32}" presName="sibTransLast" presStyleLbl="sibTrans2D1" presStyleIdx="1" presStyleCnt="2"/>
      <dgm:spPr/>
    </dgm:pt>
    <dgm:pt modelId="{408399C0-2D82-49B9-8E22-B5685F93E09A}" type="pres">
      <dgm:prSet presAssocID="{532A776F-8997-4557-BF3D-9E2954F27D32}" presName="connectorText" presStyleLbl="sibTrans2D1" presStyleIdx="1" presStyleCnt="2"/>
      <dgm:spPr/>
    </dgm:pt>
    <dgm:pt modelId="{3A776705-1208-436B-8753-138A124E0560}" type="pres">
      <dgm:prSet presAssocID="{532A776F-8997-4557-BF3D-9E2954F27D32}" presName="lastNode" presStyleLbl="node1" presStyleIdx="2" presStyleCnt="3">
        <dgm:presLayoutVars>
          <dgm:bulletEnabled val="1"/>
        </dgm:presLayoutVars>
      </dgm:prSet>
      <dgm:spPr/>
    </dgm:pt>
  </dgm:ptLst>
  <dgm:cxnLst>
    <dgm:cxn modelId="{EF79D324-D3DC-4E77-8F3C-9439089EC753}" type="presOf" srcId="{7EAAA5BE-2842-40AF-AA13-4E134861188C}" destId="{631C7A5D-F087-40B9-9F7C-E80DAF883CE8}" srcOrd="0" destOrd="0" presId="urn:microsoft.com/office/officeart/2005/8/layout/equation2"/>
    <dgm:cxn modelId="{E61B7C29-EF58-4AD6-A49B-44C5A0D4B679}" type="presOf" srcId="{7EAAA5BE-2842-40AF-AA13-4E134861188C}" destId="{408399C0-2D82-49B9-8E22-B5685F93E09A}" srcOrd="1" destOrd="0" presId="urn:microsoft.com/office/officeart/2005/8/layout/equation2"/>
    <dgm:cxn modelId="{8407652F-207A-4B61-B530-7C4DC77D4230}" type="presOf" srcId="{84D7B3A2-D548-49B5-B3D4-8D805C6B0DA3}" destId="{48C5CC98-1E43-413B-8A70-3786FA2C84A5}" srcOrd="0" destOrd="0" presId="urn:microsoft.com/office/officeart/2005/8/layout/equation2"/>
    <dgm:cxn modelId="{A3309735-9E6B-4334-AA95-CE4FEC262C2E}" type="presOf" srcId="{36C637B9-1327-46EF-BA88-B9F4C6323D76}" destId="{9BC5C59D-8555-4916-81BF-1B990F578DFE}" srcOrd="0" destOrd="0" presId="urn:microsoft.com/office/officeart/2005/8/layout/equation2"/>
    <dgm:cxn modelId="{0E799837-C755-4910-86BC-C2DF1F64236C}" srcId="{532A776F-8997-4557-BF3D-9E2954F27D32}" destId="{36C637B9-1327-46EF-BA88-B9F4C6323D76}" srcOrd="0" destOrd="0" parTransId="{A456F5EB-EFB7-4DD3-B51A-83301DAFD5ED}" sibTransId="{84D7B3A2-D548-49B5-B3D4-8D805C6B0DA3}"/>
    <dgm:cxn modelId="{88F9574E-5627-48D3-A375-F343947D63D2}" srcId="{532A776F-8997-4557-BF3D-9E2954F27D32}" destId="{A0793B5E-4CDD-422D-97CB-C030EB1DD09F}" srcOrd="2" destOrd="0" parTransId="{D2ECAAFD-BA21-4F14-8FA4-0421FE5A9ACE}" sibTransId="{FE81CA8F-F9BD-4406-AB53-3F13535D6494}"/>
    <dgm:cxn modelId="{53AD085B-9C88-44EE-AA11-AB2CD5761047}" type="presOf" srcId="{96D3655C-1152-45E7-9B3C-C1D579AF418A}" destId="{08EA9C6B-8D66-4F4D-8FF7-3EB5FD1F17E0}" srcOrd="0" destOrd="0" presId="urn:microsoft.com/office/officeart/2005/8/layout/equation2"/>
    <dgm:cxn modelId="{774B1A65-3407-4951-8852-EF878430DD89}" srcId="{532A776F-8997-4557-BF3D-9E2954F27D32}" destId="{96D3655C-1152-45E7-9B3C-C1D579AF418A}" srcOrd="1" destOrd="0" parTransId="{A2FEFF50-2DB1-4E1D-9C09-7AF9F098D236}" sibTransId="{7EAAA5BE-2842-40AF-AA13-4E134861188C}"/>
    <dgm:cxn modelId="{C9C5F9CD-2337-42B1-A559-9BF560294385}" type="presOf" srcId="{A0793B5E-4CDD-422D-97CB-C030EB1DD09F}" destId="{3A776705-1208-436B-8753-138A124E0560}" srcOrd="0" destOrd="0" presId="urn:microsoft.com/office/officeart/2005/8/layout/equation2"/>
    <dgm:cxn modelId="{22C128D7-37B5-4035-83CA-B0EA9563C38C}" type="presOf" srcId="{532A776F-8997-4557-BF3D-9E2954F27D32}" destId="{643A968F-9EE5-460A-91B7-CADC97308D2B}" srcOrd="0" destOrd="0" presId="urn:microsoft.com/office/officeart/2005/8/layout/equation2"/>
    <dgm:cxn modelId="{941E6CE6-F11D-4360-A9C0-9EA25AD1B696}" type="presParOf" srcId="{643A968F-9EE5-460A-91B7-CADC97308D2B}" destId="{224D24D3-75BF-4528-9190-0FCB2237EBFA}" srcOrd="0" destOrd="0" presId="urn:microsoft.com/office/officeart/2005/8/layout/equation2"/>
    <dgm:cxn modelId="{93FE8FA1-F5A2-4B75-8C04-A2F50665458D}" type="presParOf" srcId="{224D24D3-75BF-4528-9190-0FCB2237EBFA}" destId="{9BC5C59D-8555-4916-81BF-1B990F578DFE}" srcOrd="0" destOrd="0" presId="urn:microsoft.com/office/officeart/2005/8/layout/equation2"/>
    <dgm:cxn modelId="{0A0E670B-010D-48BD-B5C9-80DB585B8C2A}" type="presParOf" srcId="{224D24D3-75BF-4528-9190-0FCB2237EBFA}" destId="{6B1E3D0C-0CD7-42E4-83B7-24138ED2D8A3}" srcOrd="1" destOrd="0" presId="urn:microsoft.com/office/officeart/2005/8/layout/equation2"/>
    <dgm:cxn modelId="{E2CD5780-9511-466B-AB9B-1703BF830334}" type="presParOf" srcId="{224D24D3-75BF-4528-9190-0FCB2237EBFA}" destId="{48C5CC98-1E43-413B-8A70-3786FA2C84A5}" srcOrd="2" destOrd="0" presId="urn:microsoft.com/office/officeart/2005/8/layout/equation2"/>
    <dgm:cxn modelId="{46BA7E9A-C2AC-4541-BA9A-289A9462BE6C}" type="presParOf" srcId="{224D24D3-75BF-4528-9190-0FCB2237EBFA}" destId="{7AB9949B-ABB4-4723-A2DC-23E9A913B76C}" srcOrd="3" destOrd="0" presId="urn:microsoft.com/office/officeart/2005/8/layout/equation2"/>
    <dgm:cxn modelId="{24C3BA43-080E-4D36-8500-EACC584801EB}" type="presParOf" srcId="{224D24D3-75BF-4528-9190-0FCB2237EBFA}" destId="{08EA9C6B-8D66-4F4D-8FF7-3EB5FD1F17E0}" srcOrd="4" destOrd="0" presId="urn:microsoft.com/office/officeart/2005/8/layout/equation2"/>
    <dgm:cxn modelId="{80574044-92EF-4718-AFF5-352A628CF6C4}" type="presParOf" srcId="{643A968F-9EE5-460A-91B7-CADC97308D2B}" destId="{631C7A5D-F087-40B9-9F7C-E80DAF883CE8}" srcOrd="1" destOrd="0" presId="urn:microsoft.com/office/officeart/2005/8/layout/equation2"/>
    <dgm:cxn modelId="{0DC850C9-5FED-4278-B365-26C42E2FEAC7}" type="presParOf" srcId="{631C7A5D-F087-40B9-9F7C-E80DAF883CE8}" destId="{408399C0-2D82-49B9-8E22-B5685F93E09A}" srcOrd="0" destOrd="0" presId="urn:microsoft.com/office/officeart/2005/8/layout/equation2"/>
    <dgm:cxn modelId="{805C2538-0A11-4608-BFD7-CFE720C71418}" type="presParOf" srcId="{643A968F-9EE5-460A-91B7-CADC97308D2B}" destId="{3A776705-1208-436B-8753-138A124E0560}" srcOrd="2" destOrd="0" presId="urn:microsoft.com/office/officeart/2005/8/layout/equati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8EFECBB-38FB-4D43-A2AE-1F6420FBF21C}"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en-US"/>
        </a:p>
      </dgm:t>
    </dgm:pt>
    <dgm:pt modelId="{CF241702-5E3E-4C15-A4C1-7D539C321A28}">
      <dgm:prSet phldrT="[Text]"/>
      <dgm:spPr/>
      <dgm:t>
        <a:bodyPr/>
        <a:lstStyle/>
        <a:p>
          <a:r>
            <a:rPr lang="en-US" dirty="0"/>
            <a:t>Paradigm worldview</a:t>
          </a:r>
        </a:p>
      </dgm:t>
    </dgm:pt>
    <dgm:pt modelId="{04049ECB-28DF-4DD6-B64B-013F8F9591C9}" type="parTrans" cxnId="{6737C381-5313-4B55-804F-389C8060CABC}">
      <dgm:prSet/>
      <dgm:spPr/>
      <dgm:t>
        <a:bodyPr/>
        <a:lstStyle/>
        <a:p>
          <a:endParaRPr lang="en-US"/>
        </a:p>
      </dgm:t>
    </dgm:pt>
    <dgm:pt modelId="{D0719B2F-3781-4918-B4C7-61C49E9EEAA7}" type="sibTrans" cxnId="{6737C381-5313-4B55-804F-389C8060CABC}">
      <dgm:prSet/>
      <dgm:spPr/>
      <dgm:t>
        <a:bodyPr/>
        <a:lstStyle/>
        <a:p>
          <a:endParaRPr lang="en-US"/>
        </a:p>
      </dgm:t>
    </dgm:pt>
    <dgm:pt modelId="{881E556C-9836-4CED-9CC2-661DCFEBA76C}">
      <dgm:prSet phldrT="[Text]"/>
      <dgm:spPr/>
      <dgm:t>
        <a:bodyPr/>
        <a:lstStyle/>
        <a:p>
          <a:r>
            <a:rPr lang="en-US" dirty="0"/>
            <a:t>Theoretical lens</a:t>
          </a:r>
        </a:p>
      </dgm:t>
    </dgm:pt>
    <dgm:pt modelId="{B32D34EB-1361-4DB4-9AAB-BA1288CC8F0A}" type="parTrans" cxnId="{BA6F8574-8AA3-4668-8D0F-3FBE9C94E993}">
      <dgm:prSet/>
      <dgm:spPr/>
      <dgm:t>
        <a:bodyPr/>
        <a:lstStyle/>
        <a:p>
          <a:endParaRPr lang="en-US"/>
        </a:p>
      </dgm:t>
    </dgm:pt>
    <dgm:pt modelId="{A53A0AEA-E95A-47FD-B4AA-FB007FE070C5}" type="sibTrans" cxnId="{BA6F8574-8AA3-4668-8D0F-3FBE9C94E993}">
      <dgm:prSet/>
      <dgm:spPr/>
      <dgm:t>
        <a:bodyPr/>
        <a:lstStyle/>
        <a:p>
          <a:endParaRPr lang="en-US"/>
        </a:p>
      </dgm:t>
    </dgm:pt>
    <dgm:pt modelId="{AC5CE346-57E6-46E0-A961-EE4AEBEB1051}">
      <dgm:prSet phldrT="[Text]"/>
      <dgm:spPr/>
      <dgm:t>
        <a:bodyPr/>
        <a:lstStyle/>
        <a:p>
          <a:r>
            <a:rPr lang="en-US" dirty="0"/>
            <a:t>Methodological Approach</a:t>
          </a:r>
        </a:p>
      </dgm:t>
    </dgm:pt>
    <dgm:pt modelId="{FE1A6DFE-40B0-42ED-9519-D424A8DA0335}" type="parTrans" cxnId="{69A94ABF-6ED7-42C6-BFC8-31AA7283A29B}">
      <dgm:prSet/>
      <dgm:spPr/>
      <dgm:t>
        <a:bodyPr/>
        <a:lstStyle/>
        <a:p>
          <a:endParaRPr lang="en-US"/>
        </a:p>
      </dgm:t>
    </dgm:pt>
    <dgm:pt modelId="{6A0239CB-C24C-462A-A064-41756606C16F}" type="sibTrans" cxnId="{69A94ABF-6ED7-42C6-BFC8-31AA7283A29B}">
      <dgm:prSet/>
      <dgm:spPr/>
      <dgm:t>
        <a:bodyPr/>
        <a:lstStyle/>
        <a:p>
          <a:endParaRPr lang="en-US"/>
        </a:p>
      </dgm:t>
    </dgm:pt>
    <dgm:pt modelId="{304DFC31-4F92-4C72-9480-E4B2AC28ABE0}">
      <dgm:prSet phldrT="[Text]"/>
      <dgm:spPr/>
      <dgm:t>
        <a:bodyPr/>
        <a:lstStyle/>
        <a:p>
          <a:r>
            <a:rPr lang="en-US" dirty="0"/>
            <a:t>Method of Data Collection</a:t>
          </a:r>
        </a:p>
      </dgm:t>
    </dgm:pt>
    <dgm:pt modelId="{DCA132FC-68F6-475E-87B2-D61C0FC46E73}" type="parTrans" cxnId="{3F707485-3EF9-4377-9AE1-5FB729F3BE4C}">
      <dgm:prSet/>
      <dgm:spPr/>
      <dgm:t>
        <a:bodyPr/>
        <a:lstStyle/>
        <a:p>
          <a:endParaRPr lang="en-US"/>
        </a:p>
      </dgm:t>
    </dgm:pt>
    <dgm:pt modelId="{4DCBDFC2-90F8-4B6E-9A34-AFC5AC48A498}" type="sibTrans" cxnId="{3F707485-3EF9-4377-9AE1-5FB729F3BE4C}">
      <dgm:prSet/>
      <dgm:spPr/>
      <dgm:t>
        <a:bodyPr/>
        <a:lstStyle/>
        <a:p>
          <a:endParaRPr lang="en-US"/>
        </a:p>
      </dgm:t>
    </dgm:pt>
    <dgm:pt modelId="{4641263E-3438-4DB1-9256-26E55D7F4379}" type="pres">
      <dgm:prSet presAssocID="{38EFECBB-38FB-4D43-A2AE-1F6420FBF21C}" presName="rootnode" presStyleCnt="0">
        <dgm:presLayoutVars>
          <dgm:chMax/>
          <dgm:chPref/>
          <dgm:dir/>
          <dgm:animLvl val="lvl"/>
        </dgm:presLayoutVars>
      </dgm:prSet>
      <dgm:spPr/>
    </dgm:pt>
    <dgm:pt modelId="{1D9E3B9A-7AD3-4BB4-981B-9C1F1B1618C4}" type="pres">
      <dgm:prSet presAssocID="{CF241702-5E3E-4C15-A4C1-7D539C321A28}" presName="composite" presStyleCnt="0"/>
      <dgm:spPr/>
    </dgm:pt>
    <dgm:pt modelId="{C00DE0EF-E842-4B28-9EDD-74BF175E3014}" type="pres">
      <dgm:prSet presAssocID="{CF241702-5E3E-4C15-A4C1-7D539C321A28}" presName="bentUpArrow1" presStyleLbl="alignImgPlace1" presStyleIdx="0" presStyleCnt="3"/>
      <dgm:spPr/>
    </dgm:pt>
    <dgm:pt modelId="{A865589A-30AD-40F2-8E9C-ABD55BAF2397}" type="pres">
      <dgm:prSet presAssocID="{CF241702-5E3E-4C15-A4C1-7D539C321A28}" presName="ParentText" presStyleLbl="node1" presStyleIdx="0" presStyleCnt="4">
        <dgm:presLayoutVars>
          <dgm:chMax val="1"/>
          <dgm:chPref val="1"/>
          <dgm:bulletEnabled val="1"/>
        </dgm:presLayoutVars>
      </dgm:prSet>
      <dgm:spPr/>
    </dgm:pt>
    <dgm:pt modelId="{62D73281-20E8-4CFD-9A3E-306057138F33}" type="pres">
      <dgm:prSet presAssocID="{CF241702-5E3E-4C15-A4C1-7D539C321A28}" presName="ChildText" presStyleLbl="revTx" presStyleIdx="0" presStyleCnt="3">
        <dgm:presLayoutVars>
          <dgm:chMax val="0"/>
          <dgm:chPref val="0"/>
          <dgm:bulletEnabled val="1"/>
        </dgm:presLayoutVars>
      </dgm:prSet>
      <dgm:spPr/>
    </dgm:pt>
    <dgm:pt modelId="{2DABA8AF-F698-425B-A5F7-D82D2DCF7A16}" type="pres">
      <dgm:prSet presAssocID="{D0719B2F-3781-4918-B4C7-61C49E9EEAA7}" presName="sibTrans" presStyleCnt="0"/>
      <dgm:spPr/>
    </dgm:pt>
    <dgm:pt modelId="{E9B9DCC6-5C21-4B31-BDD5-E2576EA73001}" type="pres">
      <dgm:prSet presAssocID="{881E556C-9836-4CED-9CC2-661DCFEBA76C}" presName="composite" presStyleCnt="0"/>
      <dgm:spPr/>
    </dgm:pt>
    <dgm:pt modelId="{A26E0A21-AE05-440E-BFAC-8A664F5655A0}" type="pres">
      <dgm:prSet presAssocID="{881E556C-9836-4CED-9CC2-661DCFEBA76C}" presName="bentUpArrow1" presStyleLbl="alignImgPlace1" presStyleIdx="1" presStyleCnt="3"/>
      <dgm:spPr/>
    </dgm:pt>
    <dgm:pt modelId="{445BBFFB-ED75-45F4-99BA-4760813A23EC}" type="pres">
      <dgm:prSet presAssocID="{881E556C-9836-4CED-9CC2-661DCFEBA76C}" presName="ParentText" presStyleLbl="node1" presStyleIdx="1" presStyleCnt="4">
        <dgm:presLayoutVars>
          <dgm:chMax val="1"/>
          <dgm:chPref val="1"/>
          <dgm:bulletEnabled val="1"/>
        </dgm:presLayoutVars>
      </dgm:prSet>
      <dgm:spPr/>
    </dgm:pt>
    <dgm:pt modelId="{E24A89B6-32D1-4326-9E42-CF4124425368}" type="pres">
      <dgm:prSet presAssocID="{881E556C-9836-4CED-9CC2-661DCFEBA76C}" presName="ChildText" presStyleLbl="revTx" presStyleIdx="1" presStyleCnt="3">
        <dgm:presLayoutVars>
          <dgm:chMax val="0"/>
          <dgm:chPref val="0"/>
          <dgm:bulletEnabled val="1"/>
        </dgm:presLayoutVars>
      </dgm:prSet>
      <dgm:spPr/>
    </dgm:pt>
    <dgm:pt modelId="{CB187ED9-A3C5-44BF-A733-81ACC6B8812F}" type="pres">
      <dgm:prSet presAssocID="{A53A0AEA-E95A-47FD-B4AA-FB007FE070C5}" presName="sibTrans" presStyleCnt="0"/>
      <dgm:spPr/>
    </dgm:pt>
    <dgm:pt modelId="{6775C661-6D4F-48E3-92AC-3EF2A0BA93B2}" type="pres">
      <dgm:prSet presAssocID="{AC5CE346-57E6-46E0-A961-EE4AEBEB1051}" presName="composite" presStyleCnt="0"/>
      <dgm:spPr/>
    </dgm:pt>
    <dgm:pt modelId="{1A9B3B5C-9338-4518-AA2C-81AB441DE075}" type="pres">
      <dgm:prSet presAssocID="{AC5CE346-57E6-46E0-A961-EE4AEBEB1051}" presName="bentUpArrow1" presStyleLbl="alignImgPlace1" presStyleIdx="2" presStyleCnt="3"/>
      <dgm:spPr/>
    </dgm:pt>
    <dgm:pt modelId="{31A95FE6-BB5D-48C1-8559-8A4EB46374E5}" type="pres">
      <dgm:prSet presAssocID="{AC5CE346-57E6-46E0-A961-EE4AEBEB1051}" presName="ParentText" presStyleLbl="node1" presStyleIdx="2" presStyleCnt="4">
        <dgm:presLayoutVars>
          <dgm:chMax val="1"/>
          <dgm:chPref val="1"/>
          <dgm:bulletEnabled val="1"/>
        </dgm:presLayoutVars>
      </dgm:prSet>
      <dgm:spPr/>
    </dgm:pt>
    <dgm:pt modelId="{1A2681B3-C969-4DA1-956E-B812783729D7}" type="pres">
      <dgm:prSet presAssocID="{AC5CE346-57E6-46E0-A961-EE4AEBEB1051}" presName="ChildText" presStyleLbl="revTx" presStyleIdx="2" presStyleCnt="3">
        <dgm:presLayoutVars>
          <dgm:chMax val="0"/>
          <dgm:chPref val="0"/>
          <dgm:bulletEnabled val="1"/>
        </dgm:presLayoutVars>
      </dgm:prSet>
      <dgm:spPr/>
    </dgm:pt>
    <dgm:pt modelId="{2D99CEEC-B0C4-42BA-9F34-81A4CC60BDD8}" type="pres">
      <dgm:prSet presAssocID="{6A0239CB-C24C-462A-A064-41756606C16F}" presName="sibTrans" presStyleCnt="0"/>
      <dgm:spPr/>
    </dgm:pt>
    <dgm:pt modelId="{4AAC41BE-556D-412E-9351-9594E5754FA3}" type="pres">
      <dgm:prSet presAssocID="{304DFC31-4F92-4C72-9480-E4B2AC28ABE0}" presName="composite" presStyleCnt="0"/>
      <dgm:spPr/>
    </dgm:pt>
    <dgm:pt modelId="{0ED560F5-3800-48E0-B489-E50D41E65423}" type="pres">
      <dgm:prSet presAssocID="{304DFC31-4F92-4C72-9480-E4B2AC28ABE0}" presName="ParentText" presStyleLbl="node1" presStyleIdx="3" presStyleCnt="4">
        <dgm:presLayoutVars>
          <dgm:chMax val="1"/>
          <dgm:chPref val="1"/>
          <dgm:bulletEnabled val="1"/>
        </dgm:presLayoutVars>
      </dgm:prSet>
      <dgm:spPr/>
    </dgm:pt>
  </dgm:ptLst>
  <dgm:cxnLst>
    <dgm:cxn modelId="{3F5EF339-6233-4563-8A66-5E49213080A8}" type="presOf" srcId="{304DFC31-4F92-4C72-9480-E4B2AC28ABE0}" destId="{0ED560F5-3800-48E0-B489-E50D41E65423}" srcOrd="0" destOrd="0" presId="urn:microsoft.com/office/officeart/2005/8/layout/StepDownProcess"/>
    <dgm:cxn modelId="{E9F9363F-0095-440F-9DB7-95DBB7BA004D}" type="presOf" srcId="{CF241702-5E3E-4C15-A4C1-7D539C321A28}" destId="{A865589A-30AD-40F2-8E9C-ABD55BAF2397}" srcOrd="0" destOrd="0" presId="urn:microsoft.com/office/officeart/2005/8/layout/StepDownProcess"/>
    <dgm:cxn modelId="{7D83925E-7C83-4691-B682-03DBB56CBED3}" type="presOf" srcId="{38EFECBB-38FB-4D43-A2AE-1F6420FBF21C}" destId="{4641263E-3438-4DB1-9256-26E55D7F4379}" srcOrd="0" destOrd="0" presId="urn:microsoft.com/office/officeart/2005/8/layout/StepDownProcess"/>
    <dgm:cxn modelId="{BA6F8574-8AA3-4668-8D0F-3FBE9C94E993}" srcId="{38EFECBB-38FB-4D43-A2AE-1F6420FBF21C}" destId="{881E556C-9836-4CED-9CC2-661DCFEBA76C}" srcOrd="1" destOrd="0" parTransId="{B32D34EB-1361-4DB4-9AAB-BA1288CC8F0A}" sibTransId="{A53A0AEA-E95A-47FD-B4AA-FB007FE070C5}"/>
    <dgm:cxn modelId="{6737C381-5313-4B55-804F-389C8060CABC}" srcId="{38EFECBB-38FB-4D43-A2AE-1F6420FBF21C}" destId="{CF241702-5E3E-4C15-A4C1-7D539C321A28}" srcOrd="0" destOrd="0" parTransId="{04049ECB-28DF-4DD6-B64B-013F8F9591C9}" sibTransId="{D0719B2F-3781-4918-B4C7-61C49E9EEAA7}"/>
    <dgm:cxn modelId="{3F707485-3EF9-4377-9AE1-5FB729F3BE4C}" srcId="{38EFECBB-38FB-4D43-A2AE-1F6420FBF21C}" destId="{304DFC31-4F92-4C72-9480-E4B2AC28ABE0}" srcOrd="3" destOrd="0" parTransId="{DCA132FC-68F6-475E-87B2-D61C0FC46E73}" sibTransId="{4DCBDFC2-90F8-4B6E-9A34-AFC5AC48A498}"/>
    <dgm:cxn modelId="{8FCC75B6-8DF7-4DC3-A0E1-11637C217C86}" type="presOf" srcId="{AC5CE346-57E6-46E0-A961-EE4AEBEB1051}" destId="{31A95FE6-BB5D-48C1-8559-8A4EB46374E5}" srcOrd="0" destOrd="0" presId="urn:microsoft.com/office/officeart/2005/8/layout/StepDownProcess"/>
    <dgm:cxn modelId="{69A94ABF-6ED7-42C6-BFC8-31AA7283A29B}" srcId="{38EFECBB-38FB-4D43-A2AE-1F6420FBF21C}" destId="{AC5CE346-57E6-46E0-A961-EE4AEBEB1051}" srcOrd="2" destOrd="0" parTransId="{FE1A6DFE-40B0-42ED-9519-D424A8DA0335}" sibTransId="{6A0239CB-C24C-462A-A064-41756606C16F}"/>
    <dgm:cxn modelId="{4A48AFDC-F569-4303-A786-C28F06A6B071}" type="presOf" srcId="{881E556C-9836-4CED-9CC2-661DCFEBA76C}" destId="{445BBFFB-ED75-45F4-99BA-4760813A23EC}" srcOrd="0" destOrd="0" presId="urn:microsoft.com/office/officeart/2005/8/layout/StepDownProcess"/>
    <dgm:cxn modelId="{2328B41A-E4A7-4A0F-B41E-113F22865406}" type="presParOf" srcId="{4641263E-3438-4DB1-9256-26E55D7F4379}" destId="{1D9E3B9A-7AD3-4BB4-981B-9C1F1B1618C4}" srcOrd="0" destOrd="0" presId="urn:microsoft.com/office/officeart/2005/8/layout/StepDownProcess"/>
    <dgm:cxn modelId="{F75AEE15-B53F-4561-AFF1-1CD7EFDC0B10}" type="presParOf" srcId="{1D9E3B9A-7AD3-4BB4-981B-9C1F1B1618C4}" destId="{C00DE0EF-E842-4B28-9EDD-74BF175E3014}" srcOrd="0" destOrd="0" presId="urn:microsoft.com/office/officeart/2005/8/layout/StepDownProcess"/>
    <dgm:cxn modelId="{30BAAD68-BBB7-44F6-B416-F4D05D8984EC}" type="presParOf" srcId="{1D9E3B9A-7AD3-4BB4-981B-9C1F1B1618C4}" destId="{A865589A-30AD-40F2-8E9C-ABD55BAF2397}" srcOrd="1" destOrd="0" presId="urn:microsoft.com/office/officeart/2005/8/layout/StepDownProcess"/>
    <dgm:cxn modelId="{A068B959-D1EA-4439-A144-DCE7484304D8}" type="presParOf" srcId="{1D9E3B9A-7AD3-4BB4-981B-9C1F1B1618C4}" destId="{62D73281-20E8-4CFD-9A3E-306057138F33}" srcOrd="2" destOrd="0" presId="urn:microsoft.com/office/officeart/2005/8/layout/StepDownProcess"/>
    <dgm:cxn modelId="{F2E4C1BD-4D23-459F-A84C-49331F45E94E}" type="presParOf" srcId="{4641263E-3438-4DB1-9256-26E55D7F4379}" destId="{2DABA8AF-F698-425B-A5F7-D82D2DCF7A16}" srcOrd="1" destOrd="0" presId="urn:microsoft.com/office/officeart/2005/8/layout/StepDownProcess"/>
    <dgm:cxn modelId="{5782CD76-E7C0-456E-A37C-1EAE78027EF3}" type="presParOf" srcId="{4641263E-3438-4DB1-9256-26E55D7F4379}" destId="{E9B9DCC6-5C21-4B31-BDD5-E2576EA73001}" srcOrd="2" destOrd="0" presId="urn:microsoft.com/office/officeart/2005/8/layout/StepDownProcess"/>
    <dgm:cxn modelId="{D15BC3EA-828A-492D-88D7-2C9A58399666}" type="presParOf" srcId="{E9B9DCC6-5C21-4B31-BDD5-E2576EA73001}" destId="{A26E0A21-AE05-440E-BFAC-8A664F5655A0}" srcOrd="0" destOrd="0" presId="urn:microsoft.com/office/officeart/2005/8/layout/StepDownProcess"/>
    <dgm:cxn modelId="{135623E4-EC6B-40EF-9D55-E74158772629}" type="presParOf" srcId="{E9B9DCC6-5C21-4B31-BDD5-E2576EA73001}" destId="{445BBFFB-ED75-45F4-99BA-4760813A23EC}" srcOrd="1" destOrd="0" presId="urn:microsoft.com/office/officeart/2005/8/layout/StepDownProcess"/>
    <dgm:cxn modelId="{A6370CBA-51D6-4EE2-B18C-8212AA92C62C}" type="presParOf" srcId="{E9B9DCC6-5C21-4B31-BDD5-E2576EA73001}" destId="{E24A89B6-32D1-4326-9E42-CF4124425368}" srcOrd="2" destOrd="0" presId="urn:microsoft.com/office/officeart/2005/8/layout/StepDownProcess"/>
    <dgm:cxn modelId="{EAD00D5B-6F91-439A-8885-80BA147A9D98}" type="presParOf" srcId="{4641263E-3438-4DB1-9256-26E55D7F4379}" destId="{CB187ED9-A3C5-44BF-A733-81ACC6B8812F}" srcOrd="3" destOrd="0" presId="urn:microsoft.com/office/officeart/2005/8/layout/StepDownProcess"/>
    <dgm:cxn modelId="{1C06E175-8BBA-4C08-954E-1DAC6937F3D6}" type="presParOf" srcId="{4641263E-3438-4DB1-9256-26E55D7F4379}" destId="{6775C661-6D4F-48E3-92AC-3EF2A0BA93B2}" srcOrd="4" destOrd="0" presId="urn:microsoft.com/office/officeart/2005/8/layout/StepDownProcess"/>
    <dgm:cxn modelId="{50B30005-2FD3-4BDA-A5EA-61512CADC136}" type="presParOf" srcId="{6775C661-6D4F-48E3-92AC-3EF2A0BA93B2}" destId="{1A9B3B5C-9338-4518-AA2C-81AB441DE075}" srcOrd="0" destOrd="0" presId="urn:microsoft.com/office/officeart/2005/8/layout/StepDownProcess"/>
    <dgm:cxn modelId="{07C49D19-977C-4E37-B3D7-4DB8360DCA5B}" type="presParOf" srcId="{6775C661-6D4F-48E3-92AC-3EF2A0BA93B2}" destId="{31A95FE6-BB5D-48C1-8559-8A4EB46374E5}" srcOrd="1" destOrd="0" presId="urn:microsoft.com/office/officeart/2005/8/layout/StepDownProcess"/>
    <dgm:cxn modelId="{16FEC1D8-2B70-4390-BCE9-F40B7A4CF274}" type="presParOf" srcId="{6775C661-6D4F-48E3-92AC-3EF2A0BA93B2}" destId="{1A2681B3-C969-4DA1-956E-B812783729D7}" srcOrd="2" destOrd="0" presId="urn:microsoft.com/office/officeart/2005/8/layout/StepDownProcess"/>
    <dgm:cxn modelId="{12BC31C0-1201-455E-A416-AFEA54F58AA0}" type="presParOf" srcId="{4641263E-3438-4DB1-9256-26E55D7F4379}" destId="{2D99CEEC-B0C4-42BA-9F34-81A4CC60BDD8}" srcOrd="5" destOrd="0" presId="urn:microsoft.com/office/officeart/2005/8/layout/StepDownProcess"/>
    <dgm:cxn modelId="{F7A0C1B2-3FE5-453D-8E12-E1D689C594EA}" type="presParOf" srcId="{4641263E-3438-4DB1-9256-26E55D7F4379}" destId="{4AAC41BE-556D-412E-9351-9594E5754FA3}" srcOrd="6" destOrd="0" presId="urn:microsoft.com/office/officeart/2005/8/layout/StepDownProcess"/>
    <dgm:cxn modelId="{11D7C83B-964D-49AF-8FB9-A68D44A13139}" type="presParOf" srcId="{4AAC41BE-556D-412E-9351-9594E5754FA3}" destId="{0ED560F5-3800-48E0-B489-E50D41E65423}" srcOrd="0"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32A776F-8997-4557-BF3D-9E2954F27D32}" type="doc">
      <dgm:prSet loTypeId="urn:microsoft.com/office/officeart/2005/8/layout/equation2" loCatId="relationship" qsTypeId="urn:microsoft.com/office/officeart/2005/8/quickstyle/simple1" qsCatId="simple" csTypeId="urn:microsoft.com/office/officeart/2005/8/colors/accent1_2" csCatId="accent1" phldr="1"/>
      <dgm:spPr/>
    </dgm:pt>
    <dgm:pt modelId="{36C637B9-1327-46EF-BA88-B9F4C6323D76}">
      <dgm:prSet phldrT="[Text]"/>
      <dgm:spPr>
        <a:solidFill>
          <a:schemeClr val="accent3"/>
        </a:solidFill>
      </dgm:spPr>
      <dgm:t>
        <a:bodyPr/>
        <a:lstStyle/>
        <a:p>
          <a:r>
            <a:rPr lang="en-US" dirty="0"/>
            <a:t>Quan</a:t>
          </a:r>
        </a:p>
      </dgm:t>
    </dgm:pt>
    <dgm:pt modelId="{A456F5EB-EFB7-4DD3-B51A-83301DAFD5ED}" type="parTrans" cxnId="{0E799837-C755-4910-86BC-C2DF1F64236C}">
      <dgm:prSet/>
      <dgm:spPr/>
      <dgm:t>
        <a:bodyPr/>
        <a:lstStyle/>
        <a:p>
          <a:endParaRPr lang="en-US"/>
        </a:p>
      </dgm:t>
    </dgm:pt>
    <dgm:pt modelId="{84D7B3A2-D548-49B5-B3D4-8D805C6B0DA3}" type="sibTrans" cxnId="{0E799837-C755-4910-86BC-C2DF1F64236C}">
      <dgm:prSet/>
      <dgm:spPr/>
      <dgm:t>
        <a:bodyPr/>
        <a:lstStyle/>
        <a:p>
          <a:endParaRPr lang="en-US"/>
        </a:p>
      </dgm:t>
    </dgm:pt>
    <dgm:pt modelId="{96D3655C-1152-45E7-9B3C-C1D579AF418A}">
      <dgm:prSet phldrT="[Text]"/>
      <dgm:spPr/>
      <dgm:t>
        <a:bodyPr/>
        <a:lstStyle/>
        <a:p>
          <a:r>
            <a:rPr lang="en-US" dirty="0"/>
            <a:t>Qual</a:t>
          </a:r>
        </a:p>
      </dgm:t>
    </dgm:pt>
    <dgm:pt modelId="{A2FEFF50-2DB1-4E1D-9C09-7AF9F098D236}" type="parTrans" cxnId="{774B1A65-3407-4951-8852-EF878430DD89}">
      <dgm:prSet/>
      <dgm:spPr/>
      <dgm:t>
        <a:bodyPr/>
        <a:lstStyle/>
        <a:p>
          <a:endParaRPr lang="en-US"/>
        </a:p>
      </dgm:t>
    </dgm:pt>
    <dgm:pt modelId="{7EAAA5BE-2842-40AF-AA13-4E134861188C}" type="sibTrans" cxnId="{774B1A65-3407-4951-8852-EF878430DD89}">
      <dgm:prSet/>
      <dgm:spPr/>
      <dgm:t>
        <a:bodyPr/>
        <a:lstStyle/>
        <a:p>
          <a:endParaRPr lang="en-US"/>
        </a:p>
      </dgm:t>
    </dgm:pt>
    <dgm:pt modelId="{A0793B5E-4CDD-422D-97CB-C030EB1DD09F}">
      <dgm:prSet phldrT="[Text]"/>
      <dgm:spPr>
        <a:solidFill>
          <a:srgbClr val="FFC000"/>
        </a:solidFill>
      </dgm:spPr>
      <dgm:t>
        <a:bodyPr/>
        <a:lstStyle/>
        <a:p>
          <a:r>
            <a:rPr lang="en-US" dirty="0"/>
            <a:t>Mixed Methods</a:t>
          </a:r>
        </a:p>
      </dgm:t>
    </dgm:pt>
    <dgm:pt modelId="{D2ECAAFD-BA21-4F14-8FA4-0421FE5A9ACE}" type="parTrans" cxnId="{88F9574E-5627-48D3-A375-F343947D63D2}">
      <dgm:prSet/>
      <dgm:spPr/>
      <dgm:t>
        <a:bodyPr/>
        <a:lstStyle/>
        <a:p>
          <a:endParaRPr lang="en-US"/>
        </a:p>
      </dgm:t>
    </dgm:pt>
    <dgm:pt modelId="{FE81CA8F-F9BD-4406-AB53-3F13535D6494}" type="sibTrans" cxnId="{88F9574E-5627-48D3-A375-F343947D63D2}">
      <dgm:prSet/>
      <dgm:spPr/>
      <dgm:t>
        <a:bodyPr/>
        <a:lstStyle/>
        <a:p>
          <a:endParaRPr lang="en-US"/>
        </a:p>
      </dgm:t>
    </dgm:pt>
    <dgm:pt modelId="{643A968F-9EE5-460A-91B7-CADC97308D2B}" type="pres">
      <dgm:prSet presAssocID="{532A776F-8997-4557-BF3D-9E2954F27D32}" presName="Name0" presStyleCnt="0">
        <dgm:presLayoutVars>
          <dgm:dir/>
          <dgm:resizeHandles val="exact"/>
        </dgm:presLayoutVars>
      </dgm:prSet>
      <dgm:spPr/>
    </dgm:pt>
    <dgm:pt modelId="{224D24D3-75BF-4528-9190-0FCB2237EBFA}" type="pres">
      <dgm:prSet presAssocID="{532A776F-8997-4557-BF3D-9E2954F27D32}" presName="vNodes" presStyleCnt="0"/>
      <dgm:spPr/>
    </dgm:pt>
    <dgm:pt modelId="{9BC5C59D-8555-4916-81BF-1B990F578DFE}" type="pres">
      <dgm:prSet presAssocID="{36C637B9-1327-46EF-BA88-B9F4C6323D76}" presName="node" presStyleLbl="node1" presStyleIdx="0" presStyleCnt="3">
        <dgm:presLayoutVars>
          <dgm:bulletEnabled val="1"/>
        </dgm:presLayoutVars>
      </dgm:prSet>
      <dgm:spPr/>
    </dgm:pt>
    <dgm:pt modelId="{6B1E3D0C-0CD7-42E4-83B7-24138ED2D8A3}" type="pres">
      <dgm:prSet presAssocID="{84D7B3A2-D548-49B5-B3D4-8D805C6B0DA3}" presName="spacerT" presStyleCnt="0"/>
      <dgm:spPr/>
    </dgm:pt>
    <dgm:pt modelId="{48C5CC98-1E43-413B-8A70-3786FA2C84A5}" type="pres">
      <dgm:prSet presAssocID="{84D7B3A2-D548-49B5-B3D4-8D805C6B0DA3}" presName="sibTrans" presStyleLbl="sibTrans2D1" presStyleIdx="0" presStyleCnt="2"/>
      <dgm:spPr/>
    </dgm:pt>
    <dgm:pt modelId="{7AB9949B-ABB4-4723-A2DC-23E9A913B76C}" type="pres">
      <dgm:prSet presAssocID="{84D7B3A2-D548-49B5-B3D4-8D805C6B0DA3}" presName="spacerB" presStyleCnt="0"/>
      <dgm:spPr/>
    </dgm:pt>
    <dgm:pt modelId="{08EA9C6B-8D66-4F4D-8FF7-3EB5FD1F17E0}" type="pres">
      <dgm:prSet presAssocID="{96D3655C-1152-45E7-9B3C-C1D579AF418A}" presName="node" presStyleLbl="node1" presStyleIdx="1" presStyleCnt="3">
        <dgm:presLayoutVars>
          <dgm:bulletEnabled val="1"/>
        </dgm:presLayoutVars>
      </dgm:prSet>
      <dgm:spPr/>
    </dgm:pt>
    <dgm:pt modelId="{631C7A5D-F087-40B9-9F7C-E80DAF883CE8}" type="pres">
      <dgm:prSet presAssocID="{532A776F-8997-4557-BF3D-9E2954F27D32}" presName="sibTransLast" presStyleLbl="sibTrans2D1" presStyleIdx="1" presStyleCnt="2"/>
      <dgm:spPr/>
    </dgm:pt>
    <dgm:pt modelId="{408399C0-2D82-49B9-8E22-B5685F93E09A}" type="pres">
      <dgm:prSet presAssocID="{532A776F-8997-4557-BF3D-9E2954F27D32}" presName="connectorText" presStyleLbl="sibTrans2D1" presStyleIdx="1" presStyleCnt="2"/>
      <dgm:spPr/>
    </dgm:pt>
    <dgm:pt modelId="{3A776705-1208-436B-8753-138A124E0560}" type="pres">
      <dgm:prSet presAssocID="{532A776F-8997-4557-BF3D-9E2954F27D32}" presName="lastNode" presStyleLbl="node1" presStyleIdx="2" presStyleCnt="3">
        <dgm:presLayoutVars>
          <dgm:bulletEnabled val="1"/>
        </dgm:presLayoutVars>
      </dgm:prSet>
      <dgm:spPr/>
    </dgm:pt>
  </dgm:ptLst>
  <dgm:cxnLst>
    <dgm:cxn modelId="{EF79D324-D3DC-4E77-8F3C-9439089EC753}" type="presOf" srcId="{7EAAA5BE-2842-40AF-AA13-4E134861188C}" destId="{631C7A5D-F087-40B9-9F7C-E80DAF883CE8}" srcOrd="0" destOrd="0" presId="urn:microsoft.com/office/officeart/2005/8/layout/equation2"/>
    <dgm:cxn modelId="{E61B7C29-EF58-4AD6-A49B-44C5A0D4B679}" type="presOf" srcId="{7EAAA5BE-2842-40AF-AA13-4E134861188C}" destId="{408399C0-2D82-49B9-8E22-B5685F93E09A}" srcOrd="1" destOrd="0" presId="urn:microsoft.com/office/officeart/2005/8/layout/equation2"/>
    <dgm:cxn modelId="{8407652F-207A-4B61-B530-7C4DC77D4230}" type="presOf" srcId="{84D7B3A2-D548-49B5-B3D4-8D805C6B0DA3}" destId="{48C5CC98-1E43-413B-8A70-3786FA2C84A5}" srcOrd="0" destOrd="0" presId="urn:microsoft.com/office/officeart/2005/8/layout/equation2"/>
    <dgm:cxn modelId="{A3309735-9E6B-4334-AA95-CE4FEC262C2E}" type="presOf" srcId="{36C637B9-1327-46EF-BA88-B9F4C6323D76}" destId="{9BC5C59D-8555-4916-81BF-1B990F578DFE}" srcOrd="0" destOrd="0" presId="urn:microsoft.com/office/officeart/2005/8/layout/equation2"/>
    <dgm:cxn modelId="{0E799837-C755-4910-86BC-C2DF1F64236C}" srcId="{532A776F-8997-4557-BF3D-9E2954F27D32}" destId="{36C637B9-1327-46EF-BA88-B9F4C6323D76}" srcOrd="0" destOrd="0" parTransId="{A456F5EB-EFB7-4DD3-B51A-83301DAFD5ED}" sibTransId="{84D7B3A2-D548-49B5-B3D4-8D805C6B0DA3}"/>
    <dgm:cxn modelId="{88F9574E-5627-48D3-A375-F343947D63D2}" srcId="{532A776F-8997-4557-BF3D-9E2954F27D32}" destId="{A0793B5E-4CDD-422D-97CB-C030EB1DD09F}" srcOrd="2" destOrd="0" parTransId="{D2ECAAFD-BA21-4F14-8FA4-0421FE5A9ACE}" sibTransId="{FE81CA8F-F9BD-4406-AB53-3F13535D6494}"/>
    <dgm:cxn modelId="{53AD085B-9C88-44EE-AA11-AB2CD5761047}" type="presOf" srcId="{96D3655C-1152-45E7-9B3C-C1D579AF418A}" destId="{08EA9C6B-8D66-4F4D-8FF7-3EB5FD1F17E0}" srcOrd="0" destOrd="0" presId="urn:microsoft.com/office/officeart/2005/8/layout/equation2"/>
    <dgm:cxn modelId="{774B1A65-3407-4951-8852-EF878430DD89}" srcId="{532A776F-8997-4557-BF3D-9E2954F27D32}" destId="{96D3655C-1152-45E7-9B3C-C1D579AF418A}" srcOrd="1" destOrd="0" parTransId="{A2FEFF50-2DB1-4E1D-9C09-7AF9F098D236}" sibTransId="{7EAAA5BE-2842-40AF-AA13-4E134861188C}"/>
    <dgm:cxn modelId="{C9C5F9CD-2337-42B1-A559-9BF560294385}" type="presOf" srcId="{A0793B5E-4CDD-422D-97CB-C030EB1DD09F}" destId="{3A776705-1208-436B-8753-138A124E0560}" srcOrd="0" destOrd="0" presId="urn:microsoft.com/office/officeart/2005/8/layout/equation2"/>
    <dgm:cxn modelId="{22C128D7-37B5-4035-83CA-B0EA9563C38C}" type="presOf" srcId="{532A776F-8997-4557-BF3D-9E2954F27D32}" destId="{643A968F-9EE5-460A-91B7-CADC97308D2B}" srcOrd="0" destOrd="0" presId="urn:microsoft.com/office/officeart/2005/8/layout/equation2"/>
    <dgm:cxn modelId="{941E6CE6-F11D-4360-A9C0-9EA25AD1B696}" type="presParOf" srcId="{643A968F-9EE5-460A-91B7-CADC97308D2B}" destId="{224D24D3-75BF-4528-9190-0FCB2237EBFA}" srcOrd="0" destOrd="0" presId="urn:microsoft.com/office/officeart/2005/8/layout/equation2"/>
    <dgm:cxn modelId="{93FE8FA1-F5A2-4B75-8C04-A2F50665458D}" type="presParOf" srcId="{224D24D3-75BF-4528-9190-0FCB2237EBFA}" destId="{9BC5C59D-8555-4916-81BF-1B990F578DFE}" srcOrd="0" destOrd="0" presId="urn:microsoft.com/office/officeart/2005/8/layout/equation2"/>
    <dgm:cxn modelId="{0A0E670B-010D-48BD-B5C9-80DB585B8C2A}" type="presParOf" srcId="{224D24D3-75BF-4528-9190-0FCB2237EBFA}" destId="{6B1E3D0C-0CD7-42E4-83B7-24138ED2D8A3}" srcOrd="1" destOrd="0" presId="urn:microsoft.com/office/officeart/2005/8/layout/equation2"/>
    <dgm:cxn modelId="{E2CD5780-9511-466B-AB9B-1703BF830334}" type="presParOf" srcId="{224D24D3-75BF-4528-9190-0FCB2237EBFA}" destId="{48C5CC98-1E43-413B-8A70-3786FA2C84A5}" srcOrd="2" destOrd="0" presId="urn:microsoft.com/office/officeart/2005/8/layout/equation2"/>
    <dgm:cxn modelId="{46BA7E9A-C2AC-4541-BA9A-289A9462BE6C}" type="presParOf" srcId="{224D24D3-75BF-4528-9190-0FCB2237EBFA}" destId="{7AB9949B-ABB4-4723-A2DC-23E9A913B76C}" srcOrd="3" destOrd="0" presId="urn:microsoft.com/office/officeart/2005/8/layout/equation2"/>
    <dgm:cxn modelId="{24C3BA43-080E-4D36-8500-EACC584801EB}" type="presParOf" srcId="{224D24D3-75BF-4528-9190-0FCB2237EBFA}" destId="{08EA9C6B-8D66-4F4D-8FF7-3EB5FD1F17E0}" srcOrd="4" destOrd="0" presId="urn:microsoft.com/office/officeart/2005/8/layout/equation2"/>
    <dgm:cxn modelId="{80574044-92EF-4718-AFF5-352A628CF6C4}" type="presParOf" srcId="{643A968F-9EE5-460A-91B7-CADC97308D2B}" destId="{631C7A5D-F087-40B9-9F7C-E80DAF883CE8}" srcOrd="1" destOrd="0" presId="urn:microsoft.com/office/officeart/2005/8/layout/equation2"/>
    <dgm:cxn modelId="{0DC850C9-5FED-4278-B365-26C42E2FEAC7}" type="presParOf" srcId="{631C7A5D-F087-40B9-9F7C-E80DAF883CE8}" destId="{408399C0-2D82-49B9-8E22-B5685F93E09A}" srcOrd="0" destOrd="0" presId="urn:microsoft.com/office/officeart/2005/8/layout/equation2"/>
    <dgm:cxn modelId="{805C2538-0A11-4608-BFD7-CFE720C71418}" type="presParOf" srcId="{643A968F-9EE5-460A-91B7-CADC97308D2B}" destId="{3A776705-1208-436B-8753-138A124E0560}" srcOrd="2" destOrd="0" presId="urn:microsoft.com/office/officeart/2005/8/layout/equati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EFECBB-38FB-4D43-A2AE-1F6420FBF21C}"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en-US"/>
        </a:p>
      </dgm:t>
    </dgm:pt>
    <dgm:pt modelId="{CF241702-5E3E-4C15-A4C1-7D539C321A28}">
      <dgm:prSet phldrT="[Text]"/>
      <dgm:spPr/>
      <dgm:t>
        <a:bodyPr/>
        <a:lstStyle/>
        <a:p>
          <a:r>
            <a:rPr lang="en-US" dirty="0"/>
            <a:t>Paradigm worldview</a:t>
          </a:r>
        </a:p>
      </dgm:t>
    </dgm:pt>
    <dgm:pt modelId="{04049ECB-28DF-4DD6-B64B-013F8F9591C9}" type="parTrans" cxnId="{6737C381-5313-4B55-804F-389C8060CABC}">
      <dgm:prSet/>
      <dgm:spPr/>
      <dgm:t>
        <a:bodyPr/>
        <a:lstStyle/>
        <a:p>
          <a:endParaRPr lang="en-US"/>
        </a:p>
      </dgm:t>
    </dgm:pt>
    <dgm:pt modelId="{D0719B2F-3781-4918-B4C7-61C49E9EEAA7}" type="sibTrans" cxnId="{6737C381-5313-4B55-804F-389C8060CABC}">
      <dgm:prSet/>
      <dgm:spPr/>
      <dgm:t>
        <a:bodyPr/>
        <a:lstStyle/>
        <a:p>
          <a:endParaRPr lang="en-US"/>
        </a:p>
      </dgm:t>
    </dgm:pt>
    <dgm:pt modelId="{881E556C-9836-4CED-9CC2-661DCFEBA76C}">
      <dgm:prSet phldrT="[Text]"/>
      <dgm:spPr/>
      <dgm:t>
        <a:bodyPr/>
        <a:lstStyle/>
        <a:p>
          <a:r>
            <a:rPr lang="en-US" dirty="0"/>
            <a:t>Theoretical lens</a:t>
          </a:r>
        </a:p>
      </dgm:t>
    </dgm:pt>
    <dgm:pt modelId="{B32D34EB-1361-4DB4-9AAB-BA1288CC8F0A}" type="parTrans" cxnId="{BA6F8574-8AA3-4668-8D0F-3FBE9C94E993}">
      <dgm:prSet/>
      <dgm:spPr/>
      <dgm:t>
        <a:bodyPr/>
        <a:lstStyle/>
        <a:p>
          <a:endParaRPr lang="en-US"/>
        </a:p>
      </dgm:t>
    </dgm:pt>
    <dgm:pt modelId="{A53A0AEA-E95A-47FD-B4AA-FB007FE070C5}" type="sibTrans" cxnId="{BA6F8574-8AA3-4668-8D0F-3FBE9C94E993}">
      <dgm:prSet/>
      <dgm:spPr/>
      <dgm:t>
        <a:bodyPr/>
        <a:lstStyle/>
        <a:p>
          <a:endParaRPr lang="en-US"/>
        </a:p>
      </dgm:t>
    </dgm:pt>
    <dgm:pt modelId="{AC5CE346-57E6-46E0-A961-EE4AEBEB1051}">
      <dgm:prSet phldrT="[Text]"/>
      <dgm:spPr/>
      <dgm:t>
        <a:bodyPr/>
        <a:lstStyle/>
        <a:p>
          <a:r>
            <a:rPr lang="en-US" dirty="0"/>
            <a:t>Methodological Approach</a:t>
          </a:r>
        </a:p>
      </dgm:t>
    </dgm:pt>
    <dgm:pt modelId="{FE1A6DFE-40B0-42ED-9519-D424A8DA0335}" type="parTrans" cxnId="{69A94ABF-6ED7-42C6-BFC8-31AA7283A29B}">
      <dgm:prSet/>
      <dgm:spPr/>
      <dgm:t>
        <a:bodyPr/>
        <a:lstStyle/>
        <a:p>
          <a:endParaRPr lang="en-US"/>
        </a:p>
      </dgm:t>
    </dgm:pt>
    <dgm:pt modelId="{6A0239CB-C24C-462A-A064-41756606C16F}" type="sibTrans" cxnId="{69A94ABF-6ED7-42C6-BFC8-31AA7283A29B}">
      <dgm:prSet/>
      <dgm:spPr/>
      <dgm:t>
        <a:bodyPr/>
        <a:lstStyle/>
        <a:p>
          <a:endParaRPr lang="en-US"/>
        </a:p>
      </dgm:t>
    </dgm:pt>
    <dgm:pt modelId="{304DFC31-4F92-4C72-9480-E4B2AC28ABE0}">
      <dgm:prSet phldrT="[Text]"/>
      <dgm:spPr/>
      <dgm:t>
        <a:bodyPr/>
        <a:lstStyle/>
        <a:p>
          <a:r>
            <a:rPr lang="en-US" dirty="0"/>
            <a:t>Method of Data Collection</a:t>
          </a:r>
        </a:p>
      </dgm:t>
    </dgm:pt>
    <dgm:pt modelId="{DCA132FC-68F6-475E-87B2-D61C0FC46E73}" type="parTrans" cxnId="{3F707485-3EF9-4377-9AE1-5FB729F3BE4C}">
      <dgm:prSet/>
      <dgm:spPr/>
      <dgm:t>
        <a:bodyPr/>
        <a:lstStyle/>
        <a:p>
          <a:endParaRPr lang="en-US"/>
        </a:p>
      </dgm:t>
    </dgm:pt>
    <dgm:pt modelId="{4DCBDFC2-90F8-4B6E-9A34-AFC5AC48A498}" type="sibTrans" cxnId="{3F707485-3EF9-4377-9AE1-5FB729F3BE4C}">
      <dgm:prSet/>
      <dgm:spPr/>
      <dgm:t>
        <a:bodyPr/>
        <a:lstStyle/>
        <a:p>
          <a:endParaRPr lang="en-US"/>
        </a:p>
      </dgm:t>
    </dgm:pt>
    <dgm:pt modelId="{4641263E-3438-4DB1-9256-26E55D7F4379}" type="pres">
      <dgm:prSet presAssocID="{38EFECBB-38FB-4D43-A2AE-1F6420FBF21C}" presName="rootnode" presStyleCnt="0">
        <dgm:presLayoutVars>
          <dgm:chMax/>
          <dgm:chPref/>
          <dgm:dir/>
          <dgm:animLvl val="lvl"/>
        </dgm:presLayoutVars>
      </dgm:prSet>
      <dgm:spPr/>
    </dgm:pt>
    <dgm:pt modelId="{1D9E3B9A-7AD3-4BB4-981B-9C1F1B1618C4}" type="pres">
      <dgm:prSet presAssocID="{CF241702-5E3E-4C15-A4C1-7D539C321A28}" presName="composite" presStyleCnt="0"/>
      <dgm:spPr/>
    </dgm:pt>
    <dgm:pt modelId="{C00DE0EF-E842-4B28-9EDD-74BF175E3014}" type="pres">
      <dgm:prSet presAssocID="{CF241702-5E3E-4C15-A4C1-7D539C321A28}" presName="bentUpArrow1" presStyleLbl="alignImgPlace1" presStyleIdx="0" presStyleCnt="3"/>
      <dgm:spPr/>
    </dgm:pt>
    <dgm:pt modelId="{A865589A-30AD-40F2-8E9C-ABD55BAF2397}" type="pres">
      <dgm:prSet presAssocID="{CF241702-5E3E-4C15-A4C1-7D539C321A28}" presName="ParentText" presStyleLbl="node1" presStyleIdx="0" presStyleCnt="4">
        <dgm:presLayoutVars>
          <dgm:chMax val="1"/>
          <dgm:chPref val="1"/>
          <dgm:bulletEnabled val="1"/>
        </dgm:presLayoutVars>
      </dgm:prSet>
      <dgm:spPr/>
    </dgm:pt>
    <dgm:pt modelId="{62D73281-20E8-4CFD-9A3E-306057138F33}" type="pres">
      <dgm:prSet presAssocID="{CF241702-5E3E-4C15-A4C1-7D539C321A28}" presName="ChildText" presStyleLbl="revTx" presStyleIdx="0" presStyleCnt="3">
        <dgm:presLayoutVars>
          <dgm:chMax val="0"/>
          <dgm:chPref val="0"/>
          <dgm:bulletEnabled val="1"/>
        </dgm:presLayoutVars>
      </dgm:prSet>
      <dgm:spPr/>
    </dgm:pt>
    <dgm:pt modelId="{2DABA8AF-F698-425B-A5F7-D82D2DCF7A16}" type="pres">
      <dgm:prSet presAssocID="{D0719B2F-3781-4918-B4C7-61C49E9EEAA7}" presName="sibTrans" presStyleCnt="0"/>
      <dgm:spPr/>
    </dgm:pt>
    <dgm:pt modelId="{E9B9DCC6-5C21-4B31-BDD5-E2576EA73001}" type="pres">
      <dgm:prSet presAssocID="{881E556C-9836-4CED-9CC2-661DCFEBA76C}" presName="composite" presStyleCnt="0"/>
      <dgm:spPr/>
    </dgm:pt>
    <dgm:pt modelId="{A26E0A21-AE05-440E-BFAC-8A664F5655A0}" type="pres">
      <dgm:prSet presAssocID="{881E556C-9836-4CED-9CC2-661DCFEBA76C}" presName="bentUpArrow1" presStyleLbl="alignImgPlace1" presStyleIdx="1" presStyleCnt="3"/>
      <dgm:spPr/>
    </dgm:pt>
    <dgm:pt modelId="{445BBFFB-ED75-45F4-99BA-4760813A23EC}" type="pres">
      <dgm:prSet presAssocID="{881E556C-9836-4CED-9CC2-661DCFEBA76C}" presName="ParentText" presStyleLbl="node1" presStyleIdx="1" presStyleCnt="4">
        <dgm:presLayoutVars>
          <dgm:chMax val="1"/>
          <dgm:chPref val="1"/>
          <dgm:bulletEnabled val="1"/>
        </dgm:presLayoutVars>
      </dgm:prSet>
      <dgm:spPr/>
    </dgm:pt>
    <dgm:pt modelId="{E24A89B6-32D1-4326-9E42-CF4124425368}" type="pres">
      <dgm:prSet presAssocID="{881E556C-9836-4CED-9CC2-661DCFEBA76C}" presName="ChildText" presStyleLbl="revTx" presStyleIdx="1" presStyleCnt="3">
        <dgm:presLayoutVars>
          <dgm:chMax val="0"/>
          <dgm:chPref val="0"/>
          <dgm:bulletEnabled val="1"/>
        </dgm:presLayoutVars>
      </dgm:prSet>
      <dgm:spPr/>
    </dgm:pt>
    <dgm:pt modelId="{CB187ED9-A3C5-44BF-A733-81ACC6B8812F}" type="pres">
      <dgm:prSet presAssocID="{A53A0AEA-E95A-47FD-B4AA-FB007FE070C5}" presName="sibTrans" presStyleCnt="0"/>
      <dgm:spPr/>
    </dgm:pt>
    <dgm:pt modelId="{6775C661-6D4F-48E3-92AC-3EF2A0BA93B2}" type="pres">
      <dgm:prSet presAssocID="{AC5CE346-57E6-46E0-A961-EE4AEBEB1051}" presName="composite" presStyleCnt="0"/>
      <dgm:spPr/>
    </dgm:pt>
    <dgm:pt modelId="{1A9B3B5C-9338-4518-AA2C-81AB441DE075}" type="pres">
      <dgm:prSet presAssocID="{AC5CE346-57E6-46E0-A961-EE4AEBEB1051}" presName="bentUpArrow1" presStyleLbl="alignImgPlace1" presStyleIdx="2" presStyleCnt="3"/>
      <dgm:spPr/>
    </dgm:pt>
    <dgm:pt modelId="{31A95FE6-BB5D-48C1-8559-8A4EB46374E5}" type="pres">
      <dgm:prSet presAssocID="{AC5CE346-57E6-46E0-A961-EE4AEBEB1051}" presName="ParentText" presStyleLbl="node1" presStyleIdx="2" presStyleCnt="4">
        <dgm:presLayoutVars>
          <dgm:chMax val="1"/>
          <dgm:chPref val="1"/>
          <dgm:bulletEnabled val="1"/>
        </dgm:presLayoutVars>
      </dgm:prSet>
      <dgm:spPr/>
    </dgm:pt>
    <dgm:pt modelId="{1A2681B3-C969-4DA1-956E-B812783729D7}" type="pres">
      <dgm:prSet presAssocID="{AC5CE346-57E6-46E0-A961-EE4AEBEB1051}" presName="ChildText" presStyleLbl="revTx" presStyleIdx="2" presStyleCnt="3">
        <dgm:presLayoutVars>
          <dgm:chMax val="0"/>
          <dgm:chPref val="0"/>
          <dgm:bulletEnabled val="1"/>
        </dgm:presLayoutVars>
      </dgm:prSet>
      <dgm:spPr/>
    </dgm:pt>
    <dgm:pt modelId="{2D99CEEC-B0C4-42BA-9F34-81A4CC60BDD8}" type="pres">
      <dgm:prSet presAssocID="{6A0239CB-C24C-462A-A064-41756606C16F}" presName="sibTrans" presStyleCnt="0"/>
      <dgm:spPr/>
    </dgm:pt>
    <dgm:pt modelId="{4AAC41BE-556D-412E-9351-9594E5754FA3}" type="pres">
      <dgm:prSet presAssocID="{304DFC31-4F92-4C72-9480-E4B2AC28ABE0}" presName="composite" presStyleCnt="0"/>
      <dgm:spPr/>
    </dgm:pt>
    <dgm:pt modelId="{0ED560F5-3800-48E0-B489-E50D41E65423}" type="pres">
      <dgm:prSet presAssocID="{304DFC31-4F92-4C72-9480-E4B2AC28ABE0}" presName="ParentText" presStyleLbl="node1" presStyleIdx="3" presStyleCnt="4">
        <dgm:presLayoutVars>
          <dgm:chMax val="1"/>
          <dgm:chPref val="1"/>
          <dgm:bulletEnabled val="1"/>
        </dgm:presLayoutVars>
      </dgm:prSet>
      <dgm:spPr/>
    </dgm:pt>
  </dgm:ptLst>
  <dgm:cxnLst>
    <dgm:cxn modelId="{3F5EF339-6233-4563-8A66-5E49213080A8}" type="presOf" srcId="{304DFC31-4F92-4C72-9480-E4B2AC28ABE0}" destId="{0ED560F5-3800-48E0-B489-E50D41E65423}" srcOrd="0" destOrd="0" presId="urn:microsoft.com/office/officeart/2005/8/layout/StepDownProcess"/>
    <dgm:cxn modelId="{E9F9363F-0095-440F-9DB7-95DBB7BA004D}" type="presOf" srcId="{CF241702-5E3E-4C15-A4C1-7D539C321A28}" destId="{A865589A-30AD-40F2-8E9C-ABD55BAF2397}" srcOrd="0" destOrd="0" presId="urn:microsoft.com/office/officeart/2005/8/layout/StepDownProcess"/>
    <dgm:cxn modelId="{7D83925E-7C83-4691-B682-03DBB56CBED3}" type="presOf" srcId="{38EFECBB-38FB-4D43-A2AE-1F6420FBF21C}" destId="{4641263E-3438-4DB1-9256-26E55D7F4379}" srcOrd="0" destOrd="0" presId="urn:microsoft.com/office/officeart/2005/8/layout/StepDownProcess"/>
    <dgm:cxn modelId="{BA6F8574-8AA3-4668-8D0F-3FBE9C94E993}" srcId="{38EFECBB-38FB-4D43-A2AE-1F6420FBF21C}" destId="{881E556C-9836-4CED-9CC2-661DCFEBA76C}" srcOrd="1" destOrd="0" parTransId="{B32D34EB-1361-4DB4-9AAB-BA1288CC8F0A}" sibTransId="{A53A0AEA-E95A-47FD-B4AA-FB007FE070C5}"/>
    <dgm:cxn modelId="{6737C381-5313-4B55-804F-389C8060CABC}" srcId="{38EFECBB-38FB-4D43-A2AE-1F6420FBF21C}" destId="{CF241702-5E3E-4C15-A4C1-7D539C321A28}" srcOrd="0" destOrd="0" parTransId="{04049ECB-28DF-4DD6-B64B-013F8F9591C9}" sibTransId="{D0719B2F-3781-4918-B4C7-61C49E9EEAA7}"/>
    <dgm:cxn modelId="{3F707485-3EF9-4377-9AE1-5FB729F3BE4C}" srcId="{38EFECBB-38FB-4D43-A2AE-1F6420FBF21C}" destId="{304DFC31-4F92-4C72-9480-E4B2AC28ABE0}" srcOrd="3" destOrd="0" parTransId="{DCA132FC-68F6-475E-87B2-D61C0FC46E73}" sibTransId="{4DCBDFC2-90F8-4B6E-9A34-AFC5AC48A498}"/>
    <dgm:cxn modelId="{8FCC75B6-8DF7-4DC3-A0E1-11637C217C86}" type="presOf" srcId="{AC5CE346-57E6-46E0-A961-EE4AEBEB1051}" destId="{31A95FE6-BB5D-48C1-8559-8A4EB46374E5}" srcOrd="0" destOrd="0" presId="urn:microsoft.com/office/officeart/2005/8/layout/StepDownProcess"/>
    <dgm:cxn modelId="{69A94ABF-6ED7-42C6-BFC8-31AA7283A29B}" srcId="{38EFECBB-38FB-4D43-A2AE-1F6420FBF21C}" destId="{AC5CE346-57E6-46E0-A961-EE4AEBEB1051}" srcOrd="2" destOrd="0" parTransId="{FE1A6DFE-40B0-42ED-9519-D424A8DA0335}" sibTransId="{6A0239CB-C24C-462A-A064-41756606C16F}"/>
    <dgm:cxn modelId="{4A48AFDC-F569-4303-A786-C28F06A6B071}" type="presOf" srcId="{881E556C-9836-4CED-9CC2-661DCFEBA76C}" destId="{445BBFFB-ED75-45F4-99BA-4760813A23EC}" srcOrd="0" destOrd="0" presId="urn:microsoft.com/office/officeart/2005/8/layout/StepDownProcess"/>
    <dgm:cxn modelId="{2328B41A-E4A7-4A0F-B41E-113F22865406}" type="presParOf" srcId="{4641263E-3438-4DB1-9256-26E55D7F4379}" destId="{1D9E3B9A-7AD3-4BB4-981B-9C1F1B1618C4}" srcOrd="0" destOrd="0" presId="urn:microsoft.com/office/officeart/2005/8/layout/StepDownProcess"/>
    <dgm:cxn modelId="{F75AEE15-B53F-4561-AFF1-1CD7EFDC0B10}" type="presParOf" srcId="{1D9E3B9A-7AD3-4BB4-981B-9C1F1B1618C4}" destId="{C00DE0EF-E842-4B28-9EDD-74BF175E3014}" srcOrd="0" destOrd="0" presId="urn:microsoft.com/office/officeart/2005/8/layout/StepDownProcess"/>
    <dgm:cxn modelId="{30BAAD68-BBB7-44F6-B416-F4D05D8984EC}" type="presParOf" srcId="{1D9E3B9A-7AD3-4BB4-981B-9C1F1B1618C4}" destId="{A865589A-30AD-40F2-8E9C-ABD55BAF2397}" srcOrd="1" destOrd="0" presId="urn:microsoft.com/office/officeart/2005/8/layout/StepDownProcess"/>
    <dgm:cxn modelId="{A068B959-D1EA-4439-A144-DCE7484304D8}" type="presParOf" srcId="{1D9E3B9A-7AD3-4BB4-981B-9C1F1B1618C4}" destId="{62D73281-20E8-4CFD-9A3E-306057138F33}" srcOrd="2" destOrd="0" presId="urn:microsoft.com/office/officeart/2005/8/layout/StepDownProcess"/>
    <dgm:cxn modelId="{F2E4C1BD-4D23-459F-A84C-49331F45E94E}" type="presParOf" srcId="{4641263E-3438-4DB1-9256-26E55D7F4379}" destId="{2DABA8AF-F698-425B-A5F7-D82D2DCF7A16}" srcOrd="1" destOrd="0" presId="urn:microsoft.com/office/officeart/2005/8/layout/StepDownProcess"/>
    <dgm:cxn modelId="{5782CD76-E7C0-456E-A37C-1EAE78027EF3}" type="presParOf" srcId="{4641263E-3438-4DB1-9256-26E55D7F4379}" destId="{E9B9DCC6-5C21-4B31-BDD5-E2576EA73001}" srcOrd="2" destOrd="0" presId="urn:microsoft.com/office/officeart/2005/8/layout/StepDownProcess"/>
    <dgm:cxn modelId="{D15BC3EA-828A-492D-88D7-2C9A58399666}" type="presParOf" srcId="{E9B9DCC6-5C21-4B31-BDD5-E2576EA73001}" destId="{A26E0A21-AE05-440E-BFAC-8A664F5655A0}" srcOrd="0" destOrd="0" presId="urn:microsoft.com/office/officeart/2005/8/layout/StepDownProcess"/>
    <dgm:cxn modelId="{135623E4-EC6B-40EF-9D55-E74158772629}" type="presParOf" srcId="{E9B9DCC6-5C21-4B31-BDD5-E2576EA73001}" destId="{445BBFFB-ED75-45F4-99BA-4760813A23EC}" srcOrd="1" destOrd="0" presId="urn:microsoft.com/office/officeart/2005/8/layout/StepDownProcess"/>
    <dgm:cxn modelId="{A6370CBA-51D6-4EE2-B18C-8212AA92C62C}" type="presParOf" srcId="{E9B9DCC6-5C21-4B31-BDD5-E2576EA73001}" destId="{E24A89B6-32D1-4326-9E42-CF4124425368}" srcOrd="2" destOrd="0" presId="urn:microsoft.com/office/officeart/2005/8/layout/StepDownProcess"/>
    <dgm:cxn modelId="{EAD00D5B-6F91-439A-8885-80BA147A9D98}" type="presParOf" srcId="{4641263E-3438-4DB1-9256-26E55D7F4379}" destId="{CB187ED9-A3C5-44BF-A733-81ACC6B8812F}" srcOrd="3" destOrd="0" presId="urn:microsoft.com/office/officeart/2005/8/layout/StepDownProcess"/>
    <dgm:cxn modelId="{1C06E175-8BBA-4C08-954E-1DAC6937F3D6}" type="presParOf" srcId="{4641263E-3438-4DB1-9256-26E55D7F4379}" destId="{6775C661-6D4F-48E3-92AC-3EF2A0BA93B2}" srcOrd="4" destOrd="0" presId="urn:microsoft.com/office/officeart/2005/8/layout/StepDownProcess"/>
    <dgm:cxn modelId="{50B30005-2FD3-4BDA-A5EA-61512CADC136}" type="presParOf" srcId="{6775C661-6D4F-48E3-92AC-3EF2A0BA93B2}" destId="{1A9B3B5C-9338-4518-AA2C-81AB441DE075}" srcOrd="0" destOrd="0" presId="urn:microsoft.com/office/officeart/2005/8/layout/StepDownProcess"/>
    <dgm:cxn modelId="{07C49D19-977C-4E37-B3D7-4DB8360DCA5B}" type="presParOf" srcId="{6775C661-6D4F-48E3-92AC-3EF2A0BA93B2}" destId="{31A95FE6-BB5D-48C1-8559-8A4EB46374E5}" srcOrd="1" destOrd="0" presId="urn:microsoft.com/office/officeart/2005/8/layout/StepDownProcess"/>
    <dgm:cxn modelId="{16FEC1D8-2B70-4390-BCE9-F40B7A4CF274}" type="presParOf" srcId="{6775C661-6D4F-48E3-92AC-3EF2A0BA93B2}" destId="{1A2681B3-C969-4DA1-956E-B812783729D7}" srcOrd="2" destOrd="0" presId="urn:microsoft.com/office/officeart/2005/8/layout/StepDownProcess"/>
    <dgm:cxn modelId="{12BC31C0-1201-455E-A416-AFEA54F58AA0}" type="presParOf" srcId="{4641263E-3438-4DB1-9256-26E55D7F4379}" destId="{2D99CEEC-B0C4-42BA-9F34-81A4CC60BDD8}" srcOrd="5" destOrd="0" presId="urn:microsoft.com/office/officeart/2005/8/layout/StepDownProcess"/>
    <dgm:cxn modelId="{F7A0C1B2-3FE5-453D-8E12-E1D689C594EA}" type="presParOf" srcId="{4641263E-3438-4DB1-9256-26E55D7F4379}" destId="{4AAC41BE-556D-412E-9351-9594E5754FA3}" srcOrd="6" destOrd="0" presId="urn:microsoft.com/office/officeart/2005/8/layout/StepDownProcess"/>
    <dgm:cxn modelId="{11D7C83B-964D-49AF-8FB9-A68D44A13139}" type="presParOf" srcId="{4AAC41BE-556D-412E-9351-9594E5754FA3}" destId="{0ED560F5-3800-48E0-B489-E50D41E65423}" srcOrd="0"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Research Question</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Refine 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Search</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Research Question</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Refine 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2631998" y="-46892"/>
          <a:ext cx="5696102" cy="5696102"/>
        </a:xfrm>
        <a:prstGeom prst="circularArrow">
          <a:avLst>
            <a:gd name="adj1" fmla="val 5544"/>
            <a:gd name="adj2" fmla="val 330680"/>
            <a:gd name="adj3" fmla="val 14621047"/>
            <a:gd name="adj4" fmla="val 16890239"/>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4659915" y="172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Topic</a:t>
          </a:r>
        </a:p>
      </dsp:txBody>
      <dsp:txXfrm>
        <a:off x="4699951" y="41758"/>
        <a:ext cx="1560196" cy="740062"/>
      </dsp:txXfrm>
    </dsp:sp>
    <dsp:sp modelId="{A5C11481-884E-43EF-874E-CDAC6B77DE1C}">
      <dsp:nvSpPr>
        <dsp:cNvPr id="0" name=""/>
        <dsp:cNvSpPr/>
      </dsp:nvSpPr>
      <dsp:spPr>
        <a:xfrm>
          <a:off x="6377507" y="71317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Literature &amp; Theory</a:t>
          </a:r>
        </a:p>
      </dsp:txBody>
      <dsp:txXfrm>
        <a:off x="6417543" y="753208"/>
        <a:ext cx="1560196" cy="740062"/>
      </dsp:txXfrm>
    </dsp:sp>
    <dsp:sp modelId="{B61047B0-DD3B-4177-A8E8-6CB452A92760}">
      <dsp:nvSpPr>
        <dsp:cNvPr id="0" name=""/>
        <dsp:cNvSpPr/>
      </dsp:nvSpPr>
      <dsp:spPr>
        <a:xfrm>
          <a:off x="7088957" y="2430764"/>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RQ &amp; Hypothesis</a:t>
          </a:r>
        </a:p>
      </dsp:txBody>
      <dsp:txXfrm>
        <a:off x="7128993" y="2470800"/>
        <a:ext cx="1560196" cy="740062"/>
      </dsp:txXfrm>
    </dsp:sp>
    <dsp:sp modelId="{B53547AF-4BF2-43C5-9A0F-E2D79F50AA4E}">
      <dsp:nvSpPr>
        <dsp:cNvPr id="0" name=""/>
        <dsp:cNvSpPr/>
      </dsp:nvSpPr>
      <dsp:spPr>
        <a:xfrm>
          <a:off x="6377507" y="414835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Study Design </a:t>
          </a:r>
        </a:p>
      </dsp:txBody>
      <dsp:txXfrm>
        <a:off x="6417543" y="4188392"/>
        <a:ext cx="1560196" cy="740062"/>
      </dsp:txXfrm>
    </dsp:sp>
    <dsp:sp modelId="{C1E2E13A-C48A-4EB6-B638-ADEC792329CC}">
      <dsp:nvSpPr>
        <dsp:cNvPr id="0" name=""/>
        <dsp:cNvSpPr/>
      </dsp:nvSpPr>
      <dsp:spPr>
        <a:xfrm>
          <a:off x="4659915" y="485980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Data Collection</a:t>
          </a:r>
        </a:p>
      </dsp:txBody>
      <dsp:txXfrm>
        <a:off x="4699951" y="4899842"/>
        <a:ext cx="1560196" cy="740062"/>
      </dsp:txXfrm>
    </dsp:sp>
    <dsp:sp modelId="{BC9459A8-89D7-4AAD-B380-95FD90518F37}">
      <dsp:nvSpPr>
        <dsp:cNvPr id="0" name=""/>
        <dsp:cNvSpPr/>
      </dsp:nvSpPr>
      <dsp:spPr>
        <a:xfrm>
          <a:off x="2942323" y="414835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Analyze Data</a:t>
          </a:r>
        </a:p>
      </dsp:txBody>
      <dsp:txXfrm>
        <a:off x="2982359" y="4188392"/>
        <a:ext cx="1560196" cy="740062"/>
      </dsp:txXfrm>
    </dsp:sp>
    <dsp:sp modelId="{1AF8342D-1F43-400F-91E3-B821A1A39E21}">
      <dsp:nvSpPr>
        <dsp:cNvPr id="0" name=""/>
        <dsp:cNvSpPr/>
      </dsp:nvSpPr>
      <dsp:spPr>
        <a:xfrm>
          <a:off x="2230873" y="2430764"/>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Write-up Results</a:t>
          </a:r>
        </a:p>
      </dsp:txBody>
      <dsp:txXfrm>
        <a:off x="2270909" y="2470800"/>
        <a:ext cx="1560196" cy="740062"/>
      </dsp:txXfrm>
    </dsp:sp>
    <dsp:sp modelId="{505F6654-AB56-4539-B916-B857FE606355}">
      <dsp:nvSpPr>
        <dsp:cNvPr id="0" name=""/>
        <dsp:cNvSpPr/>
      </dsp:nvSpPr>
      <dsp:spPr>
        <a:xfrm>
          <a:off x="2942323" y="71317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Disseminate</a:t>
          </a:r>
        </a:p>
      </dsp:txBody>
      <dsp:txXfrm>
        <a:off x="2982359" y="753208"/>
        <a:ext cx="1560196" cy="74006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C5C59D-8555-4916-81BF-1B990F578DFE}">
      <dsp:nvSpPr>
        <dsp:cNvPr id="0" name=""/>
        <dsp:cNvSpPr/>
      </dsp:nvSpPr>
      <dsp:spPr>
        <a:xfrm>
          <a:off x="2593850" y="3215"/>
          <a:ext cx="1416471" cy="1416471"/>
        </a:xfrm>
        <a:prstGeom prst="ellipse">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kern="1200" dirty="0"/>
            <a:t>Quan</a:t>
          </a:r>
        </a:p>
      </dsp:txBody>
      <dsp:txXfrm>
        <a:off x="2801287" y="210652"/>
        <a:ext cx="1001597" cy="1001597"/>
      </dsp:txXfrm>
    </dsp:sp>
    <dsp:sp modelId="{48C5CC98-1E43-413B-8A70-3786FA2C84A5}">
      <dsp:nvSpPr>
        <dsp:cNvPr id="0" name=""/>
        <dsp:cNvSpPr/>
      </dsp:nvSpPr>
      <dsp:spPr>
        <a:xfrm>
          <a:off x="2891310" y="1534704"/>
          <a:ext cx="821553" cy="821553"/>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p>
      </dsp:txBody>
      <dsp:txXfrm>
        <a:off x="3000207" y="1848866"/>
        <a:ext cx="603759" cy="193229"/>
      </dsp:txXfrm>
    </dsp:sp>
    <dsp:sp modelId="{08EA9C6B-8D66-4F4D-8FF7-3EB5FD1F17E0}">
      <dsp:nvSpPr>
        <dsp:cNvPr id="0" name=""/>
        <dsp:cNvSpPr/>
      </dsp:nvSpPr>
      <dsp:spPr>
        <a:xfrm>
          <a:off x="2593850" y="2471275"/>
          <a:ext cx="1416471" cy="141647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kern="1200" dirty="0"/>
            <a:t>Qual</a:t>
          </a:r>
        </a:p>
      </dsp:txBody>
      <dsp:txXfrm>
        <a:off x="2801287" y="2678712"/>
        <a:ext cx="1001597" cy="1001597"/>
      </dsp:txXfrm>
    </dsp:sp>
    <dsp:sp modelId="{631C7A5D-F087-40B9-9F7C-E80DAF883CE8}">
      <dsp:nvSpPr>
        <dsp:cNvPr id="0" name=""/>
        <dsp:cNvSpPr/>
      </dsp:nvSpPr>
      <dsp:spPr>
        <a:xfrm>
          <a:off x="4222793" y="1682017"/>
          <a:ext cx="450437" cy="5269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kern="1200"/>
        </a:p>
      </dsp:txBody>
      <dsp:txXfrm>
        <a:off x="4222793" y="1787402"/>
        <a:ext cx="315306" cy="316157"/>
      </dsp:txXfrm>
    </dsp:sp>
    <dsp:sp modelId="{3A776705-1208-436B-8753-138A124E0560}">
      <dsp:nvSpPr>
        <dsp:cNvPr id="0" name=""/>
        <dsp:cNvSpPr/>
      </dsp:nvSpPr>
      <dsp:spPr>
        <a:xfrm>
          <a:off x="4860205" y="529009"/>
          <a:ext cx="2832943" cy="2832943"/>
        </a:xfrm>
        <a:prstGeom prst="ellipse">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en-US" sz="4000" kern="1200" dirty="0"/>
            <a:t>Mixed Methods</a:t>
          </a:r>
        </a:p>
      </dsp:txBody>
      <dsp:txXfrm>
        <a:off x="5275080" y="943884"/>
        <a:ext cx="2003193" cy="200319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2253580" y="-32172"/>
          <a:ext cx="3812997" cy="3812997"/>
        </a:xfrm>
        <a:prstGeom prst="circularArrow">
          <a:avLst>
            <a:gd name="adj1" fmla="val 5544"/>
            <a:gd name="adj2" fmla="val 330680"/>
            <a:gd name="adj3" fmla="val 14636677"/>
            <a:gd name="adj4" fmla="val 16881366"/>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3617725" y="1428"/>
          <a:ext cx="1084708" cy="5423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Topic</a:t>
          </a:r>
        </a:p>
      </dsp:txBody>
      <dsp:txXfrm>
        <a:off x="3644201" y="27904"/>
        <a:ext cx="1031756" cy="489402"/>
      </dsp:txXfrm>
    </dsp:sp>
    <dsp:sp modelId="{A5C11481-884E-43EF-874E-CDAC6B77DE1C}">
      <dsp:nvSpPr>
        <dsp:cNvPr id="0" name=""/>
        <dsp:cNvSpPr/>
      </dsp:nvSpPr>
      <dsp:spPr>
        <a:xfrm>
          <a:off x="4767489" y="477675"/>
          <a:ext cx="1084708" cy="5423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Literature &amp; Theory</a:t>
          </a:r>
        </a:p>
      </dsp:txBody>
      <dsp:txXfrm>
        <a:off x="4793965" y="504151"/>
        <a:ext cx="1031756" cy="489402"/>
      </dsp:txXfrm>
    </dsp:sp>
    <dsp:sp modelId="{B61047B0-DD3B-4177-A8E8-6CB452A92760}">
      <dsp:nvSpPr>
        <dsp:cNvPr id="0" name=""/>
        <dsp:cNvSpPr/>
      </dsp:nvSpPr>
      <dsp:spPr>
        <a:xfrm>
          <a:off x="5243737" y="1627439"/>
          <a:ext cx="1084708" cy="5423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RQ &amp; Hypothesis</a:t>
          </a:r>
        </a:p>
      </dsp:txBody>
      <dsp:txXfrm>
        <a:off x="5270213" y="1653915"/>
        <a:ext cx="1031756" cy="489402"/>
      </dsp:txXfrm>
    </dsp:sp>
    <dsp:sp modelId="{B53547AF-4BF2-43C5-9A0F-E2D79F50AA4E}">
      <dsp:nvSpPr>
        <dsp:cNvPr id="0" name=""/>
        <dsp:cNvSpPr/>
      </dsp:nvSpPr>
      <dsp:spPr>
        <a:xfrm>
          <a:off x="4767489" y="2777203"/>
          <a:ext cx="1084708" cy="5423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Study Design </a:t>
          </a:r>
        </a:p>
      </dsp:txBody>
      <dsp:txXfrm>
        <a:off x="4793965" y="2803679"/>
        <a:ext cx="1031756" cy="489402"/>
      </dsp:txXfrm>
    </dsp:sp>
    <dsp:sp modelId="{C1E2E13A-C48A-4EB6-B638-ADEC792329CC}">
      <dsp:nvSpPr>
        <dsp:cNvPr id="0" name=""/>
        <dsp:cNvSpPr/>
      </dsp:nvSpPr>
      <dsp:spPr>
        <a:xfrm>
          <a:off x="3617725" y="3253451"/>
          <a:ext cx="1084708" cy="5423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Data Collection</a:t>
          </a:r>
        </a:p>
      </dsp:txBody>
      <dsp:txXfrm>
        <a:off x="3644201" y="3279927"/>
        <a:ext cx="1031756" cy="489402"/>
      </dsp:txXfrm>
    </dsp:sp>
    <dsp:sp modelId="{BC9459A8-89D7-4AAD-B380-95FD90518F37}">
      <dsp:nvSpPr>
        <dsp:cNvPr id="0" name=""/>
        <dsp:cNvSpPr/>
      </dsp:nvSpPr>
      <dsp:spPr>
        <a:xfrm>
          <a:off x="2467961" y="2777203"/>
          <a:ext cx="1084708" cy="5423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Analyze Data</a:t>
          </a:r>
        </a:p>
      </dsp:txBody>
      <dsp:txXfrm>
        <a:off x="2494437" y="2803679"/>
        <a:ext cx="1031756" cy="489402"/>
      </dsp:txXfrm>
    </dsp:sp>
    <dsp:sp modelId="{1AF8342D-1F43-400F-91E3-B821A1A39E21}">
      <dsp:nvSpPr>
        <dsp:cNvPr id="0" name=""/>
        <dsp:cNvSpPr/>
      </dsp:nvSpPr>
      <dsp:spPr>
        <a:xfrm>
          <a:off x="1991713" y="1627439"/>
          <a:ext cx="1084708" cy="5423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Write-up Results</a:t>
          </a:r>
        </a:p>
      </dsp:txBody>
      <dsp:txXfrm>
        <a:off x="2018189" y="1653915"/>
        <a:ext cx="1031756" cy="489402"/>
      </dsp:txXfrm>
    </dsp:sp>
    <dsp:sp modelId="{505F6654-AB56-4539-B916-B857FE606355}">
      <dsp:nvSpPr>
        <dsp:cNvPr id="0" name=""/>
        <dsp:cNvSpPr/>
      </dsp:nvSpPr>
      <dsp:spPr>
        <a:xfrm>
          <a:off x="2467961" y="477675"/>
          <a:ext cx="1084708" cy="5423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Disseminate</a:t>
          </a:r>
        </a:p>
      </dsp:txBody>
      <dsp:txXfrm>
        <a:off x="2494437" y="504151"/>
        <a:ext cx="1031756" cy="48940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0DE0EF-E842-4B28-9EDD-74BF175E3014}">
      <dsp:nvSpPr>
        <dsp:cNvPr id="0" name=""/>
        <dsp:cNvSpPr/>
      </dsp:nvSpPr>
      <dsp:spPr>
        <a:xfrm rot="5400000">
          <a:off x="1286481" y="1184365"/>
          <a:ext cx="1040130" cy="1184151"/>
        </a:xfrm>
        <a:prstGeom prst="bentUpArrow">
          <a:avLst>
            <a:gd name="adj1" fmla="val 32840"/>
            <a:gd name="adj2" fmla="val 25000"/>
            <a:gd name="adj3" fmla="val 3578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865589A-30AD-40F2-8E9C-ABD55BAF2397}">
      <dsp:nvSpPr>
        <dsp:cNvPr id="0" name=""/>
        <dsp:cNvSpPr/>
      </dsp:nvSpPr>
      <dsp:spPr>
        <a:xfrm>
          <a:off x="1010910" y="31360"/>
          <a:ext cx="1750966" cy="1225619"/>
        </a:xfrm>
        <a:prstGeom prst="roundRect">
          <a:avLst>
            <a:gd name="adj" fmla="val 166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Paradigm worldview</a:t>
          </a:r>
        </a:p>
      </dsp:txBody>
      <dsp:txXfrm>
        <a:off x="1070751" y="91201"/>
        <a:ext cx="1631284" cy="1105937"/>
      </dsp:txXfrm>
    </dsp:sp>
    <dsp:sp modelId="{62D73281-20E8-4CFD-9A3E-306057138F33}">
      <dsp:nvSpPr>
        <dsp:cNvPr id="0" name=""/>
        <dsp:cNvSpPr/>
      </dsp:nvSpPr>
      <dsp:spPr>
        <a:xfrm>
          <a:off x="2761877" y="148250"/>
          <a:ext cx="1273486" cy="990600"/>
        </a:xfrm>
        <a:prstGeom prst="rect">
          <a:avLst/>
        </a:prstGeom>
        <a:noFill/>
        <a:ln>
          <a:noFill/>
        </a:ln>
        <a:effectLst/>
      </dsp:spPr>
      <dsp:style>
        <a:lnRef idx="0">
          <a:scrgbClr r="0" g="0" b="0"/>
        </a:lnRef>
        <a:fillRef idx="0">
          <a:scrgbClr r="0" g="0" b="0"/>
        </a:fillRef>
        <a:effectRef idx="0">
          <a:scrgbClr r="0" g="0" b="0"/>
        </a:effectRef>
        <a:fontRef idx="minor"/>
      </dsp:style>
    </dsp:sp>
    <dsp:sp modelId="{A26E0A21-AE05-440E-BFAC-8A664F5655A0}">
      <dsp:nvSpPr>
        <dsp:cNvPr id="0" name=""/>
        <dsp:cNvSpPr/>
      </dsp:nvSpPr>
      <dsp:spPr>
        <a:xfrm rot="5400000">
          <a:off x="2738219" y="2561140"/>
          <a:ext cx="1040130" cy="1184151"/>
        </a:xfrm>
        <a:prstGeom prst="bentUpArrow">
          <a:avLst>
            <a:gd name="adj1" fmla="val 32840"/>
            <a:gd name="adj2" fmla="val 25000"/>
            <a:gd name="adj3" fmla="val 3578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45BBFFB-ED75-45F4-99BA-4760813A23EC}">
      <dsp:nvSpPr>
        <dsp:cNvPr id="0" name=""/>
        <dsp:cNvSpPr/>
      </dsp:nvSpPr>
      <dsp:spPr>
        <a:xfrm>
          <a:off x="2462647" y="1408135"/>
          <a:ext cx="1750966" cy="1225619"/>
        </a:xfrm>
        <a:prstGeom prst="roundRect">
          <a:avLst>
            <a:gd name="adj" fmla="val 166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Theoretical lens</a:t>
          </a:r>
        </a:p>
      </dsp:txBody>
      <dsp:txXfrm>
        <a:off x="2522488" y="1467976"/>
        <a:ext cx="1631284" cy="1105937"/>
      </dsp:txXfrm>
    </dsp:sp>
    <dsp:sp modelId="{E24A89B6-32D1-4326-9E42-CF4124425368}">
      <dsp:nvSpPr>
        <dsp:cNvPr id="0" name=""/>
        <dsp:cNvSpPr/>
      </dsp:nvSpPr>
      <dsp:spPr>
        <a:xfrm>
          <a:off x="4213614" y="1525026"/>
          <a:ext cx="1273486" cy="990600"/>
        </a:xfrm>
        <a:prstGeom prst="rect">
          <a:avLst/>
        </a:prstGeom>
        <a:noFill/>
        <a:ln>
          <a:noFill/>
        </a:ln>
        <a:effectLst/>
      </dsp:spPr>
      <dsp:style>
        <a:lnRef idx="0">
          <a:scrgbClr r="0" g="0" b="0"/>
        </a:lnRef>
        <a:fillRef idx="0">
          <a:scrgbClr r="0" g="0" b="0"/>
        </a:fillRef>
        <a:effectRef idx="0">
          <a:scrgbClr r="0" g="0" b="0"/>
        </a:effectRef>
        <a:fontRef idx="minor"/>
      </dsp:style>
    </dsp:sp>
    <dsp:sp modelId="{1A9B3B5C-9338-4518-AA2C-81AB441DE075}">
      <dsp:nvSpPr>
        <dsp:cNvPr id="0" name=""/>
        <dsp:cNvSpPr/>
      </dsp:nvSpPr>
      <dsp:spPr>
        <a:xfrm rot="5400000">
          <a:off x="4189956" y="3937916"/>
          <a:ext cx="1040130" cy="1184151"/>
        </a:xfrm>
        <a:prstGeom prst="bentUpArrow">
          <a:avLst>
            <a:gd name="adj1" fmla="val 32840"/>
            <a:gd name="adj2" fmla="val 25000"/>
            <a:gd name="adj3" fmla="val 3578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A95FE6-BB5D-48C1-8559-8A4EB46374E5}">
      <dsp:nvSpPr>
        <dsp:cNvPr id="0" name=""/>
        <dsp:cNvSpPr/>
      </dsp:nvSpPr>
      <dsp:spPr>
        <a:xfrm>
          <a:off x="3914385" y="2784911"/>
          <a:ext cx="1750966" cy="1225619"/>
        </a:xfrm>
        <a:prstGeom prst="roundRect">
          <a:avLst>
            <a:gd name="adj" fmla="val 166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Methodological Approach</a:t>
          </a:r>
        </a:p>
      </dsp:txBody>
      <dsp:txXfrm>
        <a:off x="3974226" y="2844752"/>
        <a:ext cx="1631284" cy="1105937"/>
      </dsp:txXfrm>
    </dsp:sp>
    <dsp:sp modelId="{1A2681B3-C969-4DA1-956E-B812783729D7}">
      <dsp:nvSpPr>
        <dsp:cNvPr id="0" name=""/>
        <dsp:cNvSpPr/>
      </dsp:nvSpPr>
      <dsp:spPr>
        <a:xfrm>
          <a:off x="5665352" y="2901802"/>
          <a:ext cx="1273486" cy="990600"/>
        </a:xfrm>
        <a:prstGeom prst="rect">
          <a:avLst/>
        </a:prstGeom>
        <a:noFill/>
        <a:ln>
          <a:noFill/>
        </a:ln>
        <a:effectLst/>
      </dsp:spPr>
      <dsp:style>
        <a:lnRef idx="0">
          <a:scrgbClr r="0" g="0" b="0"/>
        </a:lnRef>
        <a:fillRef idx="0">
          <a:scrgbClr r="0" g="0" b="0"/>
        </a:fillRef>
        <a:effectRef idx="0">
          <a:scrgbClr r="0" g="0" b="0"/>
        </a:effectRef>
        <a:fontRef idx="minor"/>
      </dsp:style>
    </dsp:sp>
    <dsp:sp modelId="{0ED560F5-3800-48E0-B489-E50D41E65423}">
      <dsp:nvSpPr>
        <dsp:cNvPr id="0" name=""/>
        <dsp:cNvSpPr/>
      </dsp:nvSpPr>
      <dsp:spPr>
        <a:xfrm>
          <a:off x="5366122" y="4161686"/>
          <a:ext cx="1750966" cy="1225619"/>
        </a:xfrm>
        <a:prstGeom prst="roundRect">
          <a:avLst>
            <a:gd name="adj" fmla="val 166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Method of Data Collection</a:t>
          </a:r>
        </a:p>
      </dsp:txBody>
      <dsp:txXfrm>
        <a:off x="5425963" y="4221527"/>
        <a:ext cx="1631284" cy="1105937"/>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C5C59D-8555-4916-81BF-1B990F578DFE}">
      <dsp:nvSpPr>
        <dsp:cNvPr id="0" name=""/>
        <dsp:cNvSpPr/>
      </dsp:nvSpPr>
      <dsp:spPr>
        <a:xfrm>
          <a:off x="2593850" y="3215"/>
          <a:ext cx="1416471" cy="1416471"/>
        </a:xfrm>
        <a:prstGeom prst="ellipse">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kern="1200" dirty="0"/>
            <a:t>Quan</a:t>
          </a:r>
        </a:p>
      </dsp:txBody>
      <dsp:txXfrm>
        <a:off x="2801287" y="210652"/>
        <a:ext cx="1001597" cy="1001597"/>
      </dsp:txXfrm>
    </dsp:sp>
    <dsp:sp modelId="{48C5CC98-1E43-413B-8A70-3786FA2C84A5}">
      <dsp:nvSpPr>
        <dsp:cNvPr id="0" name=""/>
        <dsp:cNvSpPr/>
      </dsp:nvSpPr>
      <dsp:spPr>
        <a:xfrm>
          <a:off x="2891310" y="1534704"/>
          <a:ext cx="821553" cy="821553"/>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p>
      </dsp:txBody>
      <dsp:txXfrm>
        <a:off x="3000207" y="1848866"/>
        <a:ext cx="603759" cy="193229"/>
      </dsp:txXfrm>
    </dsp:sp>
    <dsp:sp modelId="{08EA9C6B-8D66-4F4D-8FF7-3EB5FD1F17E0}">
      <dsp:nvSpPr>
        <dsp:cNvPr id="0" name=""/>
        <dsp:cNvSpPr/>
      </dsp:nvSpPr>
      <dsp:spPr>
        <a:xfrm>
          <a:off x="2593850" y="2471275"/>
          <a:ext cx="1416471" cy="141647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kern="1200" dirty="0"/>
            <a:t>Qual</a:t>
          </a:r>
        </a:p>
      </dsp:txBody>
      <dsp:txXfrm>
        <a:off x="2801287" y="2678712"/>
        <a:ext cx="1001597" cy="1001597"/>
      </dsp:txXfrm>
    </dsp:sp>
    <dsp:sp modelId="{631C7A5D-F087-40B9-9F7C-E80DAF883CE8}">
      <dsp:nvSpPr>
        <dsp:cNvPr id="0" name=""/>
        <dsp:cNvSpPr/>
      </dsp:nvSpPr>
      <dsp:spPr>
        <a:xfrm>
          <a:off x="4222793" y="1682017"/>
          <a:ext cx="450437" cy="5269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kern="1200"/>
        </a:p>
      </dsp:txBody>
      <dsp:txXfrm>
        <a:off x="4222793" y="1787402"/>
        <a:ext cx="315306" cy="316157"/>
      </dsp:txXfrm>
    </dsp:sp>
    <dsp:sp modelId="{3A776705-1208-436B-8753-138A124E0560}">
      <dsp:nvSpPr>
        <dsp:cNvPr id="0" name=""/>
        <dsp:cNvSpPr/>
      </dsp:nvSpPr>
      <dsp:spPr>
        <a:xfrm>
          <a:off x="4860205" y="529009"/>
          <a:ext cx="2832943" cy="2832943"/>
        </a:xfrm>
        <a:prstGeom prst="ellipse">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en-US" sz="4000" kern="1200" dirty="0"/>
            <a:t>Mixed Methods</a:t>
          </a:r>
        </a:p>
      </dsp:txBody>
      <dsp:txXfrm>
        <a:off x="5275080" y="943884"/>
        <a:ext cx="2003193" cy="20031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0DE0EF-E842-4B28-9EDD-74BF175E3014}">
      <dsp:nvSpPr>
        <dsp:cNvPr id="0" name=""/>
        <dsp:cNvSpPr/>
      </dsp:nvSpPr>
      <dsp:spPr>
        <a:xfrm rot="5400000">
          <a:off x="1286481" y="1184365"/>
          <a:ext cx="1040130" cy="1184151"/>
        </a:xfrm>
        <a:prstGeom prst="bentUpArrow">
          <a:avLst>
            <a:gd name="adj1" fmla="val 32840"/>
            <a:gd name="adj2" fmla="val 25000"/>
            <a:gd name="adj3" fmla="val 3578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865589A-30AD-40F2-8E9C-ABD55BAF2397}">
      <dsp:nvSpPr>
        <dsp:cNvPr id="0" name=""/>
        <dsp:cNvSpPr/>
      </dsp:nvSpPr>
      <dsp:spPr>
        <a:xfrm>
          <a:off x="1010910" y="31360"/>
          <a:ext cx="1750966" cy="1225619"/>
        </a:xfrm>
        <a:prstGeom prst="roundRect">
          <a:avLst>
            <a:gd name="adj" fmla="val 166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Paradigm worldview</a:t>
          </a:r>
        </a:p>
      </dsp:txBody>
      <dsp:txXfrm>
        <a:off x="1070751" y="91201"/>
        <a:ext cx="1631284" cy="1105937"/>
      </dsp:txXfrm>
    </dsp:sp>
    <dsp:sp modelId="{62D73281-20E8-4CFD-9A3E-306057138F33}">
      <dsp:nvSpPr>
        <dsp:cNvPr id="0" name=""/>
        <dsp:cNvSpPr/>
      </dsp:nvSpPr>
      <dsp:spPr>
        <a:xfrm>
          <a:off x="2761877" y="148250"/>
          <a:ext cx="1273486" cy="990600"/>
        </a:xfrm>
        <a:prstGeom prst="rect">
          <a:avLst/>
        </a:prstGeom>
        <a:noFill/>
        <a:ln>
          <a:noFill/>
        </a:ln>
        <a:effectLst/>
      </dsp:spPr>
      <dsp:style>
        <a:lnRef idx="0">
          <a:scrgbClr r="0" g="0" b="0"/>
        </a:lnRef>
        <a:fillRef idx="0">
          <a:scrgbClr r="0" g="0" b="0"/>
        </a:fillRef>
        <a:effectRef idx="0">
          <a:scrgbClr r="0" g="0" b="0"/>
        </a:effectRef>
        <a:fontRef idx="minor"/>
      </dsp:style>
    </dsp:sp>
    <dsp:sp modelId="{A26E0A21-AE05-440E-BFAC-8A664F5655A0}">
      <dsp:nvSpPr>
        <dsp:cNvPr id="0" name=""/>
        <dsp:cNvSpPr/>
      </dsp:nvSpPr>
      <dsp:spPr>
        <a:xfrm rot="5400000">
          <a:off x="2738219" y="2561140"/>
          <a:ext cx="1040130" cy="1184151"/>
        </a:xfrm>
        <a:prstGeom prst="bentUpArrow">
          <a:avLst>
            <a:gd name="adj1" fmla="val 32840"/>
            <a:gd name="adj2" fmla="val 25000"/>
            <a:gd name="adj3" fmla="val 3578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45BBFFB-ED75-45F4-99BA-4760813A23EC}">
      <dsp:nvSpPr>
        <dsp:cNvPr id="0" name=""/>
        <dsp:cNvSpPr/>
      </dsp:nvSpPr>
      <dsp:spPr>
        <a:xfrm>
          <a:off x="2462647" y="1408135"/>
          <a:ext cx="1750966" cy="1225619"/>
        </a:xfrm>
        <a:prstGeom prst="roundRect">
          <a:avLst>
            <a:gd name="adj" fmla="val 166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Theoretical lens</a:t>
          </a:r>
        </a:p>
      </dsp:txBody>
      <dsp:txXfrm>
        <a:off x="2522488" y="1467976"/>
        <a:ext cx="1631284" cy="1105937"/>
      </dsp:txXfrm>
    </dsp:sp>
    <dsp:sp modelId="{E24A89B6-32D1-4326-9E42-CF4124425368}">
      <dsp:nvSpPr>
        <dsp:cNvPr id="0" name=""/>
        <dsp:cNvSpPr/>
      </dsp:nvSpPr>
      <dsp:spPr>
        <a:xfrm>
          <a:off x="4213614" y="1525026"/>
          <a:ext cx="1273486" cy="990600"/>
        </a:xfrm>
        <a:prstGeom prst="rect">
          <a:avLst/>
        </a:prstGeom>
        <a:noFill/>
        <a:ln>
          <a:noFill/>
        </a:ln>
        <a:effectLst/>
      </dsp:spPr>
      <dsp:style>
        <a:lnRef idx="0">
          <a:scrgbClr r="0" g="0" b="0"/>
        </a:lnRef>
        <a:fillRef idx="0">
          <a:scrgbClr r="0" g="0" b="0"/>
        </a:fillRef>
        <a:effectRef idx="0">
          <a:scrgbClr r="0" g="0" b="0"/>
        </a:effectRef>
        <a:fontRef idx="minor"/>
      </dsp:style>
    </dsp:sp>
    <dsp:sp modelId="{1A9B3B5C-9338-4518-AA2C-81AB441DE075}">
      <dsp:nvSpPr>
        <dsp:cNvPr id="0" name=""/>
        <dsp:cNvSpPr/>
      </dsp:nvSpPr>
      <dsp:spPr>
        <a:xfrm rot="5400000">
          <a:off x="4189956" y="3937916"/>
          <a:ext cx="1040130" cy="1184151"/>
        </a:xfrm>
        <a:prstGeom prst="bentUpArrow">
          <a:avLst>
            <a:gd name="adj1" fmla="val 32840"/>
            <a:gd name="adj2" fmla="val 25000"/>
            <a:gd name="adj3" fmla="val 3578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A95FE6-BB5D-48C1-8559-8A4EB46374E5}">
      <dsp:nvSpPr>
        <dsp:cNvPr id="0" name=""/>
        <dsp:cNvSpPr/>
      </dsp:nvSpPr>
      <dsp:spPr>
        <a:xfrm>
          <a:off x="3914385" y="2784911"/>
          <a:ext cx="1750966" cy="1225619"/>
        </a:xfrm>
        <a:prstGeom prst="roundRect">
          <a:avLst>
            <a:gd name="adj" fmla="val 166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Methodological Approach</a:t>
          </a:r>
        </a:p>
      </dsp:txBody>
      <dsp:txXfrm>
        <a:off x="3974226" y="2844752"/>
        <a:ext cx="1631284" cy="1105937"/>
      </dsp:txXfrm>
    </dsp:sp>
    <dsp:sp modelId="{1A2681B3-C969-4DA1-956E-B812783729D7}">
      <dsp:nvSpPr>
        <dsp:cNvPr id="0" name=""/>
        <dsp:cNvSpPr/>
      </dsp:nvSpPr>
      <dsp:spPr>
        <a:xfrm>
          <a:off x="5665352" y="2901802"/>
          <a:ext cx="1273486" cy="990600"/>
        </a:xfrm>
        <a:prstGeom prst="rect">
          <a:avLst/>
        </a:prstGeom>
        <a:noFill/>
        <a:ln>
          <a:noFill/>
        </a:ln>
        <a:effectLst/>
      </dsp:spPr>
      <dsp:style>
        <a:lnRef idx="0">
          <a:scrgbClr r="0" g="0" b="0"/>
        </a:lnRef>
        <a:fillRef idx="0">
          <a:scrgbClr r="0" g="0" b="0"/>
        </a:fillRef>
        <a:effectRef idx="0">
          <a:scrgbClr r="0" g="0" b="0"/>
        </a:effectRef>
        <a:fontRef idx="minor"/>
      </dsp:style>
    </dsp:sp>
    <dsp:sp modelId="{0ED560F5-3800-48E0-B489-E50D41E65423}">
      <dsp:nvSpPr>
        <dsp:cNvPr id="0" name=""/>
        <dsp:cNvSpPr/>
      </dsp:nvSpPr>
      <dsp:spPr>
        <a:xfrm>
          <a:off x="5366122" y="4161686"/>
          <a:ext cx="1750966" cy="1225619"/>
        </a:xfrm>
        <a:prstGeom prst="roundRect">
          <a:avLst>
            <a:gd name="adj" fmla="val 166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Method of Data Collection</a:t>
          </a:r>
        </a:p>
      </dsp:txBody>
      <dsp:txXfrm>
        <a:off x="5425963" y="4221527"/>
        <a:ext cx="1631284" cy="110593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2631998" y="-46892"/>
          <a:ext cx="5696102" cy="5696102"/>
        </a:xfrm>
        <a:prstGeom prst="circularArrow">
          <a:avLst>
            <a:gd name="adj1" fmla="val 5544"/>
            <a:gd name="adj2" fmla="val 330680"/>
            <a:gd name="adj3" fmla="val 14621047"/>
            <a:gd name="adj4" fmla="val 16890239"/>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4659915" y="172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Topic</a:t>
          </a:r>
        </a:p>
      </dsp:txBody>
      <dsp:txXfrm>
        <a:off x="4699951" y="41758"/>
        <a:ext cx="1560196" cy="740062"/>
      </dsp:txXfrm>
    </dsp:sp>
    <dsp:sp modelId="{A5C11481-884E-43EF-874E-CDAC6B77DE1C}">
      <dsp:nvSpPr>
        <dsp:cNvPr id="0" name=""/>
        <dsp:cNvSpPr/>
      </dsp:nvSpPr>
      <dsp:spPr>
        <a:xfrm>
          <a:off x="6377507" y="71317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Literature &amp; Theory</a:t>
          </a:r>
        </a:p>
      </dsp:txBody>
      <dsp:txXfrm>
        <a:off x="6417543" y="753208"/>
        <a:ext cx="1560196" cy="740062"/>
      </dsp:txXfrm>
    </dsp:sp>
    <dsp:sp modelId="{B61047B0-DD3B-4177-A8E8-6CB452A92760}">
      <dsp:nvSpPr>
        <dsp:cNvPr id="0" name=""/>
        <dsp:cNvSpPr/>
      </dsp:nvSpPr>
      <dsp:spPr>
        <a:xfrm>
          <a:off x="7088957" y="2430764"/>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RQ &amp; Hypothesis</a:t>
          </a:r>
        </a:p>
      </dsp:txBody>
      <dsp:txXfrm>
        <a:off x="7128993" y="2470800"/>
        <a:ext cx="1560196" cy="740062"/>
      </dsp:txXfrm>
    </dsp:sp>
    <dsp:sp modelId="{B53547AF-4BF2-43C5-9A0F-E2D79F50AA4E}">
      <dsp:nvSpPr>
        <dsp:cNvPr id="0" name=""/>
        <dsp:cNvSpPr/>
      </dsp:nvSpPr>
      <dsp:spPr>
        <a:xfrm>
          <a:off x="6377507" y="414835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Study Design </a:t>
          </a:r>
        </a:p>
      </dsp:txBody>
      <dsp:txXfrm>
        <a:off x="6417543" y="4188392"/>
        <a:ext cx="1560196" cy="740062"/>
      </dsp:txXfrm>
    </dsp:sp>
    <dsp:sp modelId="{C1E2E13A-C48A-4EB6-B638-ADEC792329CC}">
      <dsp:nvSpPr>
        <dsp:cNvPr id="0" name=""/>
        <dsp:cNvSpPr/>
      </dsp:nvSpPr>
      <dsp:spPr>
        <a:xfrm>
          <a:off x="4659915" y="485980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Data Collection</a:t>
          </a:r>
        </a:p>
      </dsp:txBody>
      <dsp:txXfrm>
        <a:off x="4699951" y="4899842"/>
        <a:ext cx="1560196" cy="740062"/>
      </dsp:txXfrm>
    </dsp:sp>
    <dsp:sp modelId="{BC9459A8-89D7-4AAD-B380-95FD90518F37}">
      <dsp:nvSpPr>
        <dsp:cNvPr id="0" name=""/>
        <dsp:cNvSpPr/>
      </dsp:nvSpPr>
      <dsp:spPr>
        <a:xfrm>
          <a:off x="2942323" y="414835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Analyze Data</a:t>
          </a:r>
        </a:p>
      </dsp:txBody>
      <dsp:txXfrm>
        <a:off x="2982359" y="4188392"/>
        <a:ext cx="1560196" cy="740062"/>
      </dsp:txXfrm>
    </dsp:sp>
    <dsp:sp modelId="{1AF8342D-1F43-400F-91E3-B821A1A39E21}">
      <dsp:nvSpPr>
        <dsp:cNvPr id="0" name=""/>
        <dsp:cNvSpPr/>
      </dsp:nvSpPr>
      <dsp:spPr>
        <a:xfrm>
          <a:off x="2230873" y="2430764"/>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Write-up Results</a:t>
          </a:r>
        </a:p>
      </dsp:txBody>
      <dsp:txXfrm>
        <a:off x="2270909" y="2470800"/>
        <a:ext cx="1560196" cy="740062"/>
      </dsp:txXfrm>
    </dsp:sp>
    <dsp:sp modelId="{505F6654-AB56-4539-B916-B857FE606355}">
      <dsp:nvSpPr>
        <dsp:cNvPr id="0" name=""/>
        <dsp:cNvSpPr/>
      </dsp:nvSpPr>
      <dsp:spPr>
        <a:xfrm>
          <a:off x="2942323" y="71317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Disseminate</a:t>
          </a:r>
        </a:p>
      </dsp:txBody>
      <dsp:txXfrm>
        <a:off x="2982359" y="753208"/>
        <a:ext cx="1560196" cy="74006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2208627" y="-32907"/>
          <a:ext cx="3723445" cy="3723445"/>
        </a:xfrm>
        <a:prstGeom prst="circularArrow">
          <a:avLst>
            <a:gd name="adj1" fmla="val 5544"/>
            <a:gd name="adj2" fmla="val 330680"/>
            <a:gd name="adj3" fmla="val 14638957"/>
            <a:gd name="adj4" fmla="val 16880073"/>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3541681" y="57"/>
          <a:ext cx="1057337" cy="5286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Research Question</a:t>
          </a:r>
        </a:p>
      </dsp:txBody>
      <dsp:txXfrm>
        <a:off x="3567488" y="25864"/>
        <a:ext cx="1005723" cy="477054"/>
      </dsp:txXfrm>
    </dsp:sp>
    <dsp:sp modelId="{A5C11481-884E-43EF-874E-CDAC6B77DE1C}">
      <dsp:nvSpPr>
        <dsp:cNvPr id="0" name=""/>
        <dsp:cNvSpPr/>
      </dsp:nvSpPr>
      <dsp:spPr>
        <a:xfrm>
          <a:off x="4664442" y="465120"/>
          <a:ext cx="1057337" cy="5286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Literature &amp; Theory</a:t>
          </a:r>
        </a:p>
      </dsp:txBody>
      <dsp:txXfrm>
        <a:off x="4690249" y="490927"/>
        <a:ext cx="1005723" cy="477054"/>
      </dsp:txXfrm>
    </dsp:sp>
    <dsp:sp modelId="{B61047B0-DD3B-4177-A8E8-6CB452A92760}">
      <dsp:nvSpPr>
        <dsp:cNvPr id="0" name=""/>
        <dsp:cNvSpPr/>
      </dsp:nvSpPr>
      <dsp:spPr>
        <a:xfrm>
          <a:off x="5129504" y="1587881"/>
          <a:ext cx="1057337" cy="5286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Refine RQ &amp; Hypothesis</a:t>
          </a:r>
        </a:p>
      </dsp:txBody>
      <dsp:txXfrm>
        <a:off x="5155311" y="1613688"/>
        <a:ext cx="1005723" cy="477054"/>
      </dsp:txXfrm>
    </dsp:sp>
    <dsp:sp modelId="{B53547AF-4BF2-43C5-9A0F-E2D79F50AA4E}">
      <dsp:nvSpPr>
        <dsp:cNvPr id="0" name=""/>
        <dsp:cNvSpPr/>
      </dsp:nvSpPr>
      <dsp:spPr>
        <a:xfrm>
          <a:off x="4664442" y="2710641"/>
          <a:ext cx="1057337" cy="5286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Study Design </a:t>
          </a:r>
        </a:p>
      </dsp:txBody>
      <dsp:txXfrm>
        <a:off x="4690249" y="2736448"/>
        <a:ext cx="1005723" cy="477054"/>
      </dsp:txXfrm>
    </dsp:sp>
    <dsp:sp modelId="{C1E2E13A-C48A-4EB6-B638-ADEC792329CC}">
      <dsp:nvSpPr>
        <dsp:cNvPr id="0" name=""/>
        <dsp:cNvSpPr/>
      </dsp:nvSpPr>
      <dsp:spPr>
        <a:xfrm>
          <a:off x="3541681" y="3175704"/>
          <a:ext cx="1057337" cy="5286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Data Collection</a:t>
          </a:r>
        </a:p>
      </dsp:txBody>
      <dsp:txXfrm>
        <a:off x="3567488" y="3201511"/>
        <a:ext cx="1005723" cy="477054"/>
      </dsp:txXfrm>
    </dsp:sp>
    <dsp:sp modelId="{BC9459A8-89D7-4AAD-B380-95FD90518F37}">
      <dsp:nvSpPr>
        <dsp:cNvPr id="0" name=""/>
        <dsp:cNvSpPr/>
      </dsp:nvSpPr>
      <dsp:spPr>
        <a:xfrm>
          <a:off x="2418920" y="2710641"/>
          <a:ext cx="1057337" cy="5286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Analyze Data</a:t>
          </a:r>
        </a:p>
      </dsp:txBody>
      <dsp:txXfrm>
        <a:off x="2444727" y="2736448"/>
        <a:ext cx="1005723" cy="477054"/>
      </dsp:txXfrm>
    </dsp:sp>
    <dsp:sp modelId="{1AF8342D-1F43-400F-91E3-B821A1A39E21}">
      <dsp:nvSpPr>
        <dsp:cNvPr id="0" name=""/>
        <dsp:cNvSpPr/>
      </dsp:nvSpPr>
      <dsp:spPr>
        <a:xfrm>
          <a:off x="1953858" y="1587881"/>
          <a:ext cx="1057337" cy="5286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Write-up Results</a:t>
          </a:r>
        </a:p>
      </dsp:txBody>
      <dsp:txXfrm>
        <a:off x="1979665" y="1613688"/>
        <a:ext cx="1005723" cy="477054"/>
      </dsp:txXfrm>
    </dsp:sp>
    <dsp:sp modelId="{505F6654-AB56-4539-B916-B857FE606355}">
      <dsp:nvSpPr>
        <dsp:cNvPr id="0" name=""/>
        <dsp:cNvSpPr/>
      </dsp:nvSpPr>
      <dsp:spPr>
        <a:xfrm>
          <a:off x="2418920" y="465120"/>
          <a:ext cx="1057337" cy="5286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Disseminate</a:t>
          </a:r>
        </a:p>
      </dsp:txBody>
      <dsp:txXfrm>
        <a:off x="2444727" y="490927"/>
        <a:ext cx="1005723" cy="47705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1774267" y="-12163"/>
          <a:ext cx="1337791" cy="1337791"/>
        </a:xfrm>
        <a:prstGeom prst="circularArrow">
          <a:avLst>
            <a:gd name="adj1" fmla="val 5544"/>
            <a:gd name="adj2" fmla="val 330680"/>
            <a:gd name="adj3" fmla="val 14686570"/>
            <a:gd name="adj4" fmla="val 16853101"/>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2260343" y="884"/>
          <a:ext cx="365639" cy="1828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Research Question</a:t>
          </a:r>
        </a:p>
      </dsp:txBody>
      <dsp:txXfrm>
        <a:off x="2269267" y="9808"/>
        <a:ext cx="347791" cy="164971"/>
      </dsp:txXfrm>
    </dsp:sp>
    <dsp:sp modelId="{A5C11481-884E-43EF-874E-CDAC6B77DE1C}">
      <dsp:nvSpPr>
        <dsp:cNvPr id="0" name=""/>
        <dsp:cNvSpPr/>
      </dsp:nvSpPr>
      <dsp:spPr>
        <a:xfrm>
          <a:off x="2663738" y="167976"/>
          <a:ext cx="365639" cy="1828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Literature Search</a:t>
          </a:r>
        </a:p>
      </dsp:txBody>
      <dsp:txXfrm>
        <a:off x="2672662" y="176900"/>
        <a:ext cx="347791" cy="164971"/>
      </dsp:txXfrm>
    </dsp:sp>
    <dsp:sp modelId="{B61047B0-DD3B-4177-A8E8-6CB452A92760}">
      <dsp:nvSpPr>
        <dsp:cNvPr id="0" name=""/>
        <dsp:cNvSpPr/>
      </dsp:nvSpPr>
      <dsp:spPr>
        <a:xfrm>
          <a:off x="2830830" y="571371"/>
          <a:ext cx="365639" cy="1828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Refine RQ &amp; Hypothesis</a:t>
          </a:r>
        </a:p>
      </dsp:txBody>
      <dsp:txXfrm>
        <a:off x="2839754" y="580295"/>
        <a:ext cx="347791" cy="164971"/>
      </dsp:txXfrm>
    </dsp:sp>
    <dsp:sp modelId="{B53547AF-4BF2-43C5-9A0F-E2D79F50AA4E}">
      <dsp:nvSpPr>
        <dsp:cNvPr id="0" name=""/>
        <dsp:cNvSpPr/>
      </dsp:nvSpPr>
      <dsp:spPr>
        <a:xfrm>
          <a:off x="2663738" y="974766"/>
          <a:ext cx="365639" cy="1828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Study Design </a:t>
          </a:r>
        </a:p>
      </dsp:txBody>
      <dsp:txXfrm>
        <a:off x="2672662" y="983690"/>
        <a:ext cx="347791" cy="164971"/>
      </dsp:txXfrm>
    </dsp:sp>
    <dsp:sp modelId="{C1E2E13A-C48A-4EB6-B638-ADEC792329CC}">
      <dsp:nvSpPr>
        <dsp:cNvPr id="0" name=""/>
        <dsp:cNvSpPr/>
      </dsp:nvSpPr>
      <dsp:spPr>
        <a:xfrm>
          <a:off x="2260343" y="1141858"/>
          <a:ext cx="365639" cy="1828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Data Collection</a:t>
          </a:r>
        </a:p>
      </dsp:txBody>
      <dsp:txXfrm>
        <a:off x="2269267" y="1150782"/>
        <a:ext cx="347791" cy="164971"/>
      </dsp:txXfrm>
    </dsp:sp>
    <dsp:sp modelId="{BC9459A8-89D7-4AAD-B380-95FD90518F37}">
      <dsp:nvSpPr>
        <dsp:cNvPr id="0" name=""/>
        <dsp:cNvSpPr/>
      </dsp:nvSpPr>
      <dsp:spPr>
        <a:xfrm>
          <a:off x="1856948" y="974766"/>
          <a:ext cx="365639" cy="1828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Analyze Data</a:t>
          </a:r>
        </a:p>
      </dsp:txBody>
      <dsp:txXfrm>
        <a:off x="1865872" y="983690"/>
        <a:ext cx="347791" cy="164971"/>
      </dsp:txXfrm>
    </dsp:sp>
    <dsp:sp modelId="{1AF8342D-1F43-400F-91E3-B821A1A39E21}">
      <dsp:nvSpPr>
        <dsp:cNvPr id="0" name=""/>
        <dsp:cNvSpPr/>
      </dsp:nvSpPr>
      <dsp:spPr>
        <a:xfrm>
          <a:off x="1689856" y="571371"/>
          <a:ext cx="365639" cy="1828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Write-up Results</a:t>
          </a:r>
        </a:p>
      </dsp:txBody>
      <dsp:txXfrm>
        <a:off x="1698780" y="580295"/>
        <a:ext cx="347791" cy="164971"/>
      </dsp:txXfrm>
    </dsp:sp>
    <dsp:sp modelId="{505F6654-AB56-4539-B916-B857FE606355}">
      <dsp:nvSpPr>
        <dsp:cNvPr id="0" name=""/>
        <dsp:cNvSpPr/>
      </dsp:nvSpPr>
      <dsp:spPr>
        <a:xfrm>
          <a:off x="1856948" y="167976"/>
          <a:ext cx="365639" cy="1828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Disseminate</a:t>
          </a:r>
        </a:p>
      </dsp:txBody>
      <dsp:txXfrm>
        <a:off x="1865872" y="176900"/>
        <a:ext cx="347791" cy="16497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2631998" y="-46892"/>
          <a:ext cx="5696102" cy="5696102"/>
        </a:xfrm>
        <a:prstGeom prst="circularArrow">
          <a:avLst>
            <a:gd name="adj1" fmla="val 5544"/>
            <a:gd name="adj2" fmla="val 330680"/>
            <a:gd name="adj3" fmla="val 14621047"/>
            <a:gd name="adj4" fmla="val 16890239"/>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4659915" y="172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Topic</a:t>
          </a:r>
        </a:p>
      </dsp:txBody>
      <dsp:txXfrm>
        <a:off x="4699951" y="41758"/>
        <a:ext cx="1560196" cy="740062"/>
      </dsp:txXfrm>
    </dsp:sp>
    <dsp:sp modelId="{A5C11481-884E-43EF-874E-CDAC6B77DE1C}">
      <dsp:nvSpPr>
        <dsp:cNvPr id="0" name=""/>
        <dsp:cNvSpPr/>
      </dsp:nvSpPr>
      <dsp:spPr>
        <a:xfrm>
          <a:off x="6377507" y="71317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Literature &amp; Theory</a:t>
          </a:r>
        </a:p>
      </dsp:txBody>
      <dsp:txXfrm>
        <a:off x="6417543" y="753208"/>
        <a:ext cx="1560196" cy="740062"/>
      </dsp:txXfrm>
    </dsp:sp>
    <dsp:sp modelId="{B61047B0-DD3B-4177-A8E8-6CB452A92760}">
      <dsp:nvSpPr>
        <dsp:cNvPr id="0" name=""/>
        <dsp:cNvSpPr/>
      </dsp:nvSpPr>
      <dsp:spPr>
        <a:xfrm>
          <a:off x="7088957" y="2430764"/>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RQ &amp; Hypothesis</a:t>
          </a:r>
        </a:p>
      </dsp:txBody>
      <dsp:txXfrm>
        <a:off x="7128993" y="2470800"/>
        <a:ext cx="1560196" cy="740062"/>
      </dsp:txXfrm>
    </dsp:sp>
    <dsp:sp modelId="{B53547AF-4BF2-43C5-9A0F-E2D79F50AA4E}">
      <dsp:nvSpPr>
        <dsp:cNvPr id="0" name=""/>
        <dsp:cNvSpPr/>
      </dsp:nvSpPr>
      <dsp:spPr>
        <a:xfrm>
          <a:off x="6377507" y="414835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Study Design </a:t>
          </a:r>
        </a:p>
      </dsp:txBody>
      <dsp:txXfrm>
        <a:off x="6417543" y="4188392"/>
        <a:ext cx="1560196" cy="740062"/>
      </dsp:txXfrm>
    </dsp:sp>
    <dsp:sp modelId="{C1E2E13A-C48A-4EB6-B638-ADEC792329CC}">
      <dsp:nvSpPr>
        <dsp:cNvPr id="0" name=""/>
        <dsp:cNvSpPr/>
      </dsp:nvSpPr>
      <dsp:spPr>
        <a:xfrm>
          <a:off x="4659915" y="485980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Data Collection</a:t>
          </a:r>
        </a:p>
      </dsp:txBody>
      <dsp:txXfrm>
        <a:off x="4699951" y="4899842"/>
        <a:ext cx="1560196" cy="740062"/>
      </dsp:txXfrm>
    </dsp:sp>
    <dsp:sp modelId="{BC9459A8-89D7-4AAD-B380-95FD90518F37}">
      <dsp:nvSpPr>
        <dsp:cNvPr id="0" name=""/>
        <dsp:cNvSpPr/>
      </dsp:nvSpPr>
      <dsp:spPr>
        <a:xfrm>
          <a:off x="2942323" y="414835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Analyze Data</a:t>
          </a:r>
        </a:p>
      </dsp:txBody>
      <dsp:txXfrm>
        <a:off x="2982359" y="4188392"/>
        <a:ext cx="1560196" cy="740062"/>
      </dsp:txXfrm>
    </dsp:sp>
    <dsp:sp modelId="{1AF8342D-1F43-400F-91E3-B821A1A39E21}">
      <dsp:nvSpPr>
        <dsp:cNvPr id="0" name=""/>
        <dsp:cNvSpPr/>
      </dsp:nvSpPr>
      <dsp:spPr>
        <a:xfrm>
          <a:off x="2230873" y="2430764"/>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Write-up Results</a:t>
          </a:r>
        </a:p>
      </dsp:txBody>
      <dsp:txXfrm>
        <a:off x="2270909" y="2470800"/>
        <a:ext cx="1560196" cy="740062"/>
      </dsp:txXfrm>
    </dsp:sp>
    <dsp:sp modelId="{505F6654-AB56-4539-B916-B857FE606355}">
      <dsp:nvSpPr>
        <dsp:cNvPr id="0" name=""/>
        <dsp:cNvSpPr/>
      </dsp:nvSpPr>
      <dsp:spPr>
        <a:xfrm>
          <a:off x="2942323" y="71317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Disseminate</a:t>
          </a:r>
        </a:p>
      </dsp:txBody>
      <dsp:txXfrm>
        <a:off x="2982359" y="753208"/>
        <a:ext cx="1560196" cy="74006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2631998" y="-46892"/>
          <a:ext cx="5696102" cy="5696102"/>
        </a:xfrm>
        <a:prstGeom prst="circularArrow">
          <a:avLst>
            <a:gd name="adj1" fmla="val 5544"/>
            <a:gd name="adj2" fmla="val 330680"/>
            <a:gd name="adj3" fmla="val 14621047"/>
            <a:gd name="adj4" fmla="val 16890239"/>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4659915" y="172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Topic</a:t>
          </a:r>
        </a:p>
      </dsp:txBody>
      <dsp:txXfrm>
        <a:off x="4699951" y="41758"/>
        <a:ext cx="1560196" cy="740062"/>
      </dsp:txXfrm>
    </dsp:sp>
    <dsp:sp modelId="{A5C11481-884E-43EF-874E-CDAC6B77DE1C}">
      <dsp:nvSpPr>
        <dsp:cNvPr id="0" name=""/>
        <dsp:cNvSpPr/>
      </dsp:nvSpPr>
      <dsp:spPr>
        <a:xfrm>
          <a:off x="6377507" y="71317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Literature &amp; Theory</a:t>
          </a:r>
        </a:p>
      </dsp:txBody>
      <dsp:txXfrm>
        <a:off x="6417543" y="753208"/>
        <a:ext cx="1560196" cy="740062"/>
      </dsp:txXfrm>
    </dsp:sp>
    <dsp:sp modelId="{B61047B0-DD3B-4177-A8E8-6CB452A92760}">
      <dsp:nvSpPr>
        <dsp:cNvPr id="0" name=""/>
        <dsp:cNvSpPr/>
      </dsp:nvSpPr>
      <dsp:spPr>
        <a:xfrm>
          <a:off x="7088957" y="2430764"/>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RQ &amp; Hypothesis</a:t>
          </a:r>
        </a:p>
      </dsp:txBody>
      <dsp:txXfrm>
        <a:off x="7128993" y="2470800"/>
        <a:ext cx="1560196" cy="740062"/>
      </dsp:txXfrm>
    </dsp:sp>
    <dsp:sp modelId="{B53547AF-4BF2-43C5-9A0F-E2D79F50AA4E}">
      <dsp:nvSpPr>
        <dsp:cNvPr id="0" name=""/>
        <dsp:cNvSpPr/>
      </dsp:nvSpPr>
      <dsp:spPr>
        <a:xfrm>
          <a:off x="6377507" y="414835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Study Design </a:t>
          </a:r>
        </a:p>
      </dsp:txBody>
      <dsp:txXfrm>
        <a:off x="6417543" y="4188392"/>
        <a:ext cx="1560196" cy="740062"/>
      </dsp:txXfrm>
    </dsp:sp>
    <dsp:sp modelId="{C1E2E13A-C48A-4EB6-B638-ADEC792329CC}">
      <dsp:nvSpPr>
        <dsp:cNvPr id="0" name=""/>
        <dsp:cNvSpPr/>
      </dsp:nvSpPr>
      <dsp:spPr>
        <a:xfrm>
          <a:off x="4659915" y="485980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Data Collection</a:t>
          </a:r>
        </a:p>
      </dsp:txBody>
      <dsp:txXfrm>
        <a:off x="4699951" y="4899842"/>
        <a:ext cx="1560196" cy="740062"/>
      </dsp:txXfrm>
    </dsp:sp>
    <dsp:sp modelId="{BC9459A8-89D7-4AAD-B380-95FD90518F37}">
      <dsp:nvSpPr>
        <dsp:cNvPr id="0" name=""/>
        <dsp:cNvSpPr/>
      </dsp:nvSpPr>
      <dsp:spPr>
        <a:xfrm>
          <a:off x="2942323" y="414835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Analyze Data</a:t>
          </a:r>
        </a:p>
      </dsp:txBody>
      <dsp:txXfrm>
        <a:off x="2982359" y="4188392"/>
        <a:ext cx="1560196" cy="740062"/>
      </dsp:txXfrm>
    </dsp:sp>
    <dsp:sp modelId="{1AF8342D-1F43-400F-91E3-B821A1A39E21}">
      <dsp:nvSpPr>
        <dsp:cNvPr id="0" name=""/>
        <dsp:cNvSpPr/>
      </dsp:nvSpPr>
      <dsp:spPr>
        <a:xfrm>
          <a:off x="2230873" y="2430764"/>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Write-up Results</a:t>
          </a:r>
        </a:p>
      </dsp:txBody>
      <dsp:txXfrm>
        <a:off x="2270909" y="2470800"/>
        <a:ext cx="1560196" cy="740062"/>
      </dsp:txXfrm>
    </dsp:sp>
    <dsp:sp modelId="{505F6654-AB56-4539-B916-B857FE606355}">
      <dsp:nvSpPr>
        <dsp:cNvPr id="0" name=""/>
        <dsp:cNvSpPr/>
      </dsp:nvSpPr>
      <dsp:spPr>
        <a:xfrm>
          <a:off x="2942323" y="71317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Disseminate</a:t>
          </a:r>
        </a:p>
      </dsp:txBody>
      <dsp:txXfrm>
        <a:off x="2982359" y="753208"/>
        <a:ext cx="1560196" cy="74006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2631998" y="-46892"/>
          <a:ext cx="5696102" cy="5696102"/>
        </a:xfrm>
        <a:prstGeom prst="circularArrow">
          <a:avLst>
            <a:gd name="adj1" fmla="val 5544"/>
            <a:gd name="adj2" fmla="val 330680"/>
            <a:gd name="adj3" fmla="val 14621047"/>
            <a:gd name="adj4" fmla="val 16890239"/>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4659915" y="172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Topic</a:t>
          </a:r>
        </a:p>
      </dsp:txBody>
      <dsp:txXfrm>
        <a:off x="4699951" y="41758"/>
        <a:ext cx="1560196" cy="740062"/>
      </dsp:txXfrm>
    </dsp:sp>
    <dsp:sp modelId="{A5C11481-884E-43EF-874E-CDAC6B77DE1C}">
      <dsp:nvSpPr>
        <dsp:cNvPr id="0" name=""/>
        <dsp:cNvSpPr/>
      </dsp:nvSpPr>
      <dsp:spPr>
        <a:xfrm>
          <a:off x="6377507" y="71317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Literature &amp; Theory</a:t>
          </a:r>
        </a:p>
      </dsp:txBody>
      <dsp:txXfrm>
        <a:off x="6417543" y="753208"/>
        <a:ext cx="1560196" cy="740062"/>
      </dsp:txXfrm>
    </dsp:sp>
    <dsp:sp modelId="{B61047B0-DD3B-4177-A8E8-6CB452A92760}">
      <dsp:nvSpPr>
        <dsp:cNvPr id="0" name=""/>
        <dsp:cNvSpPr/>
      </dsp:nvSpPr>
      <dsp:spPr>
        <a:xfrm>
          <a:off x="7088957" y="2430764"/>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RQ &amp; Hypothesis</a:t>
          </a:r>
        </a:p>
      </dsp:txBody>
      <dsp:txXfrm>
        <a:off x="7128993" y="2470800"/>
        <a:ext cx="1560196" cy="740062"/>
      </dsp:txXfrm>
    </dsp:sp>
    <dsp:sp modelId="{B53547AF-4BF2-43C5-9A0F-E2D79F50AA4E}">
      <dsp:nvSpPr>
        <dsp:cNvPr id="0" name=""/>
        <dsp:cNvSpPr/>
      </dsp:nvSpPr>
      <dsp:spPr>
        <a:xfrm>
          <a:off x="6377507" y="414835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Study Design </a:t>
          </a:r>
        </a:p>
      </dsp:txBody>
      <dsp:txXfrm>
        <a:off x="6417543" y="4188392"/>
        <a:ext cx="1560196" cy="740062"/>
      </dsp:txXfrm>
    </dsp:sp>
    <dsp:sp modelId="{C1E2E13A-C48A-4EB6-B638-ADEC792329CC}">
      <dsp:nvSpPr>
        <dsp:cNvPr id="0" name=""/>
        <dsp:cNvSpPr/>
      </dsp:nvSpPr>
      <dsp:spPr>
        <a:xfrm>
          <a:off x="4659915" y="485980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Data Collection</a:t>
          </a:r>
        </a:p>
      </dsp:txBody>
      <dsp:txXfrm>
        <a:off x="4699951" y="4899842"/>
        <a:ext cx="1560196" cy="740062"/>
      </dsp:txXfrm>
    </dsp:sp>
    <dsp:sp modelId="{BC9459A8-89D7-4AAD-B380-95FD90518F37}">
      <dsp:nvSpPr>
        <dsp:cNvPr id="0" name=""/>
        <dsp:cNvSpPr/>
      </dsp:nvSpPr>
      <dsp:spPr>
        <a:xfrm>
          <a:off x="2942323" y="414835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Analyze Data</a:t>
          </a:r>
        </a:p>
      </dsp:txBody>
      <dsp:txXfrm>
        <a:off x="2982359" y="4188392"/>
        <a:ext cx="1560196" cy="740062"/>
      </dsp:txXfrm>
    </dsp:sp>
    <dsp:sp modelId="{1AF8342D-1F43-400F-91E3-B821A1A39E21}">
      <dsp:nvSpPr>
        <dsp:cNvPr id="0" name=""/>
        <dsp:cNvSpPr/>
      </dsp:nvSpPr>
      <dsp:spPr>
        <a:xfrm>
          <a:off x="2230873" y="2430764"/>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Write-up Results</a:t>
          </a:r>
        </a:p>
      </dsp:txBody>
      <dsp:txXfrm>
        <a:off x="2270909" y="2470800"/>
        <a:ext cx="1560196" cy="740062"/>
      </dsp:txXfrm>
    </dsp:sp>
    <dsp:sp modelId="{505F6654-AB56-4539-B916-B857FE606355}">
      <dsp:nvSpPr>
        <dsp:cNvPr id="0" name=""/>
        <dsp:cNvSpPr/>
      </dsp:nvSpPr>
      <dsp:spPr>
        <a:xfrm>
          <a:off x="2942323" y="71317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Disseminate</a:t>
          </a:r>
        </a:p>
      </dsp:txBody>
      <dsp:txXfrm>
        <a:off x="2982359" y="753208"/>
        <a:ext cx="1560196" cy="74006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2631998" y="-46892"/>
          <a:ext cx="5696102" cy="5696102"/>
        </a:xfrm>
        <a:prstGeom prst="circularArrow">
          <a:avLst>
            <a:gd name="adj1" fmla="val 5544"/>
            <a:gd name="adj2" fmla="val 330680"/>
            <a:gd name="adj3" fmla="val 14621047"/>
            <a:gd name="adj4" fmla="val 16890239"/>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4659915" y="172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Topic</a:t>
          </a:r>
        </a:p>
      </dsp:txBody>
      <dsp:txXfrm>
        <a:off x="4699951" y="41758"/>
        <a:ext cx="1560196" cy="740062"/>
      </dsp:txXfrm>
    </dsp:sp>
    <dsp:sp modelId="{A5C11481-884E-43EF-874E-CDAC6B77DE1C}">
      <dsp:nvSpPr>
        <dsp:cNvPr id="0" name=""/>
        <dsp:cNvSpPr/>
      </dsp:nvSpPr>
      <dsp:spPr>
        <a:xfrm>
          <a:off x="6377507" y="71317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Literature &amp; Theory</a:t>
          </a:r>
        </a:p>
      </dsp:txBody>
      <dsp:txXfrm>
        <a:off x="6417543" y="753208"/>
        <a:ext cx="1560196" cy="740062"/>
      </dsp:txXfrm>
    </dsp:sp>
    <dsp:sp modelId="{B61047B0-DD3B-4177-A8E8-6CB452A92760}">
      <dsp:nvSpPr>
        <dsp:cNvPr id="0" name=""/>
        <dsp:cNvSpPr/>
      </dsp:nvSpPr>
      <dsp:spPr>
        <a:xfrm>
          <a:off x="7088957" y="2430764"/>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RQ &amp; Hypothesis</a:t>
          </a:r>
        </a:p>
      </dsp:txBody>
      <dsp:txXfrm>
        <a:off x="7128993" y="2470800"/>
        <a:ext cx="1560196" cy="740062"/>
      </dsp:txXfrm>
    </dsp:sp>
    <dsp:sp modelId="{B53547AF-4BF2-43C5-9A0F-E2D79F50AA4E}">
      <dsp:nvSpPr>
        <dsp:cNvPr id="0" name=""/>
        <dsp:cNvSpPr/>
      </dsp:nvSpPr>
      <dsp:spPr>
        <a:xfrm>
          <a:off x="6377507" y="414835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Study Design </a:t>
          </a:r>
        </a:p>
      </dsp:txBody>
      <dsp:txXfrm>
        <a:off x="6417543" y="4188392"/>
        <a:ext cx="1560196" cy="740062"/>
      </dsp:txXfrm>
    </dsp:sp>
    <dsp:sp modelId="{C1E2E13A-C48A-4EB6-B638-ADEC792329CC}">
      <dsp:nvSpPr>
        <dsp:cNvPr id="0" name=""/>
        <dsp:cNvSpPr/>
      </dsp:nvSpPr>
      <dsp:spPr>
        <a:xfrm>
          <a:off x="4659915" y="485980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Data Collection</a:t>
          </a:r>
        </a:p>
      </dsp:txBody>
      <dsp:txXfrm>
        <a:off x="4699951" y="4899842"/>
        <a:ext cx="1560196" cy="740062"/>
      </dsp:txXfrm>
    </dsp:sp>
    <dsp:sp modelId="{BC9459A8-89D7-4AAD-B380-95FD90518F37}">
      <dsp:nvSpPr>
        <dsp:cNvPr id="0" name=""/>
        <dsp:cNvSpPr/>
      </dsp:nvSpPr>
      <dsp:spPr>
        <a:xfrm>
          <a:off x="2942323" y="4148356"/>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Analyze Data</a:t>
          </a:r>
        </a:p>
      </dsp:txBody>
      <dsp:txXfrm>
        <a:off x="2982359" y="4188392"/>
        <a:ext cx="1560196" cy="740062"/>
      </dsp:txXfrm>
    </dsp:sp>
    <dsp:sp modelId="{1AF8342D-1F43-400F-91E3-B821A1A39E21}">
      <dsp:nvSpPr>
        <dsp:cNvPr id="0" name=""/>
        <dsp:cNvSpPr/>
      </dsp:nvSpPr>
      <dsp:spPr>
        <a:xfrm>
          <a:off x="2230873" y="2430764"/>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Write-up Results</a:t>
          </a:r>
        </a:p>
      </dsp:txBody>
      <dsp:txXfrm>
        <a:off x="2270909" y="2470800"/>
        <a:ext cx="1560196" cy="740062"/>
      </dsp:txXfrm>
    </dsp:sp>
    <dsp:sp modelId="{505F6654-AB56-4539-B916-B857FE606355}">
      <dsp:nvSpPr>
        <dsp:cNvPr id="0" name=""/>
        <dsp:cNvSpPr/>
      </dsp:nvSpPr>
      <dsp:spPr>
        <a:xfrm>
          <a:off x="2942323" y="713172"/>
          <a:ext cx="1640268" cy="820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Disseminate</a:t>
          </a:r>
        </a:p>
      </dsp:txBody>
      <dsp:txXfrm>
        <a:off x="2982359" y="753208"/>
        <a:ext cx="1560196" cy="740062"/>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1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9.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EB60F5-0FE3-411A-8AB8-D8FAFBA66A74}" type="datetimeFigureOut">
              <a:rPr lang="en-US" smtClean="0"/>
              <a:t>8/23/24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998D65-92D5-42BB-BD00-19C3432E4A7A}" type="slidenum">
              <a:rPr lang="en-US" smtClean="0"/>
              <a:t>‹#›</a:t>
            </a:fld>
            <a:endParaRPr lang="en-US"/>
          </a:p>
        </p:txBody>
      </p:sp>
    </p:spTree>
    <p:extLst>
      <p:ext uri="{BB962C8B-B14F-4D97-AF65-F5344CB8AC3E}">
        <p14:creationId xmlns:p14="http://schemas.microsoft.com/office/powerpoint/2010/main" val="2091721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66529" rtl="0" eaLnBrk="1" fontAlgn="auto" latinLnBrk="0" hangingPunct="1">
              <a:lnSpc>
                <a:spcPct val="100000"/>
              </a:lnSpc>
              <a:spcBef>
                <a:spcPts val="0"/>
              </a:spcBef>
              <a:spcAft>
                <a:spcPts val="0"/>
              </a:spcAft>
              <a:buClrTx/>
              <a:buSzTx/>
              <a:buFontTx/>
              <a:buNone/>
              <a:tabLst/>
              <a:defRPr/>
            </a:pPr>
            <a:fld id="{0612C5F2-1D7B-4F9C-ACBA-FAF899C57060}"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52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97215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52899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5220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864758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P78.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10055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84900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 forms of qualitative data continue to emerge in the literature, but in general, we can group qual data into one of four types– these are …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78955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3937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Similar to in QUAN research, there are many different analyses that you can choose to analyze your data. This is also very true for qualitative data.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06046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Transition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2853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9464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18287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34999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79308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636D76F-94FC-4346-9514-80B811A052B2}" type="slidenum">
              <a:rPr lang="en-US" smtClean="0"/>
              <a:t>23</a:t>
            </a:fld>
            <a:endParaRPr lang="en-US"/>
          </a:p>
        </p:txBody>
      </p:sp>
    </p:spTree>
    <p:extLst>
      <p:ext uri="{BB962C8B-B14F-4D97-AF65-F5344CB8AC3E}">
        <p14:creationId xmlns:p14="http://schemas.microsoft.com/office/powerpoint/2010/main" val="37636110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6636D76F-94FC-4346-9514-80B811A052B2}"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676836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36D76F-94FC-4346-9514-80B811A052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10772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31800" y="708025"/>
            <a:ext cx="6302375" cy="3544888"/>
          </a:xfrm>
        </p:spPr>
      </p:sp>
      <p:sp>
        <p:nvSpPr>
          <p:cNvPr id="3" name="Notes Placeholder 2"/>
          <p:cNvSpPr>
            <a:spLocks noGrp="1"/>
          </p:cNvSpPr>
          <p:nvPr>
            <p:ph type="body" idx="1"/>
          </p:nvPr>
        </p:nvSpPr>
        <p:spPr/>
        <p:txBody>
          <a:bodyPr/>
          <a:lstStyle/>
          <a:p>
            <a:pPr defTabSz="931774">
              <a:defRPr/>
            </a:pPr>
            <a:endParaRPr lang="en-US" sz="1800" dirty="0">
              <a:solidFill>
                <a:srgbClr val="000000"/>
              </a:solidFill>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marL="0" marR="0" lvl="0" indent="0" algn="r" defTabSz="465887" rtl="0" eaLnBrk="1" fontAlgn="auto" latinLnBrk="0" hangingPunct="1">
              <a:lnSpc>
                <a:spcPct val="100000"/>
              </a:lnSpc>
              <a:spcBef>
                <a:spcPts val="0"/>
              </a:spcBef>
              <a:spcAft>
                <a:spcPts val="0"/>
              </a:spcAft>
              <a:buClrTx/>
              <a:buSzTx/>
              <a:buFontTx/>
              <a:buNone/>
              <a:tabLst/>
              <a:defRPr/>
            </a:pPr>
            <a:fld id="{5606EF7B-DCDB-4452-93C4-8B7F7DFC0391}"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465887"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245340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36D76F-94FC-4346-9514-80B811A052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26239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36D76F-94FC-4346-9514-80B811A052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14519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36D76F-94FC-4346-9514-80B811A052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63468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36D76F-94FC-4346-9514-80B811A052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96508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45791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36D76F-94FC-4346-9514-80B811A052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23733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to be honest, after examining the research from Zabriskie—who studied the mechanisms for novelty for twenty years and had mix findings, and after my own studies that seem to never confirm my hypothesis…. Then as a field, we have a lot of assumptions about shared activities that haven’t been tested. And when we test these hypotheses they don’t usually stand up. </a:t>
            </a:r>
          </a:p>
          <a:p>
            <a:endParaRPr lang="en-US" dirty="0"/>
          </a:p>
          <a:p>
            <a:r>
              <a:rPr lang="en-US" dirty="0"/>
              <a:t>This is why I put forth the call to this group– to be more mindful of your assumptions about shared activities and test those assumptions– so that we can truly learn the behavioral and environmental mechanisms that facilitate connection. </a:t>
            </a:r>
          </a:p>
        </p:txBody>
      </p:sp>
      <p:sp>
        <p:nvSpPr>
          <p:cNvPr id="4" name="Slide Number Placeholder 3"/>
          <p:cNvSpPr>
            <a:spLocks noGrp="1"/>
          </p:cNvSpPr>
          <p:nvPr>
            <p:ph type="sldNum" sz="quarter" idx="5"/>
          </p:nvPr>
        </p:nvSpPr>
        <p:spPr/>
        <p:txBody>
          <a:bodyPr/>
          <a:lstStyle/>
          <a:p>
            <a:fld id="{6636D76F-94FC-4346-9514-80B811A052B2}" type="slidenum">
              <a:rPr lang="en-US" smtClean="0"/>
              <a:t>32</a:t>
            </a:fld>
            <a:endParaRPr lang="en-US"/>
          </a:p>
        </p:txBody>
      </p:sp>
    </p:spTree>
    <p:extLst>
      <p:ext uri="{BB962C8B-B14F-4D97-AF65-F5344CB8AC3E}">
        <p14:creationId xmlns:p14="http://schemas.microsoft.com/office/powerpoint/2010/main" val="11386899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57679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311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40597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9623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13516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82545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95712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E998D65-92D5-42BB-BD00-19C3432E4A7A}" type="slidenum">
              <a:rPr lang="en-US" smtClean="0"/>
              <a:t>40</a:t>
            </a:fld>
            <a:endParaRPr lang="en-US"/>
          </a:p>
        </p:txBody>
      </p:sp>
    </p:spTree>
    <p:extLst>
      <p:ext uri="{BB962C8B-B14F-4D97-AF65-F5344CB8AC3E}">
        <p14:creationId xmlns:p14="http://schemas.microsoft.com/office/powerpoint/2010/main" val="154906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47104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that is, psychology is not always open to qualitative methods. As stated in a recent issue of Methods in Psychology on the topic of mixed methods, the authors claimed that the field of psychology is so strongly entrenched in scientific method and hypothesis testing that at times it can seem inhospitable to both qualitative and mixed methods approaches. </a:t>
            </a:r>
          </a:p>
          <a:p>
            <a:endParaRPr lang="en-US" dirty="0"/>
          </a:p>
          <a:p>
            <a:endParaRPr lang="en-US" dirty="0"/>
          </a:p>
          <a:p>
            <a:r>
              <a:rPr lang="en-US" dirty="0"/>
              <a:t>----</a:t>
            </a:r>
          </a:p>
          <a:p>
            <a:r>
              <a:rPr lang="en-US" dirty="0"/>
              <a:t>HISTORY of mixed methods in psych</a:t>
            </a:r>
          </a:p>
          <a:p>
            <a:r>
              <a:rPr lang="en-US" dirty="0"/>
              <a:t>some historical context is helpful to support the argument that </a:t>
            </a:r>
            <a:r>
              <a:rPr lang="en-US" dirty="0" err="1"/>
              <a:t>mixedmethod</a:t>
            </a:r>
            <a:r>
              <a:rPr lang="en-US" dirty="0"/>
              <a:t> research has been an actor in psychological research both in </a:t>
            </a:r>
            <a:r>
              <a:rPr lang="en-US" dirty="0" err="1"/>
              <a:t>theU.S</a:t>
            </a:r>
            <a:r>
              <a:rPr lang="en-US" dirty="0"/>
              <a:t>. and the wider international context for quite some time. </a:t>
            </a:r>
            <a:r>
              <a:rPr lang="en-US" dirty="0" err="1"/>
              <a:t>Languageand</a:t>
            </a:r>
            <a:r>
              <a:rPr lang="en-US" dirty="0"/>
              <a:t> terminology associated with mixed methods as a distinct method-ology emerged initially in the mid-to-late 1980s (Creswell, 2015). </a:t>
            </a:r>
            <a:r>
              <a:rPr lang="en-US" dirty="0" err="1"/>
              <a:t>Inpsychology</a:t>
            </a:r>
            <a:r>
              <a:rPr lang="en-US" dirty="0"/>
              <a:t>, this followed a “revival” of interest in qualitative methods(Leavitt et al., 2018). The terms “mixing” or “mixed methods” </a:t>
            </a:r>
            <a:r>
              <a:rPr lang="en-US" dirty="0" err="1"/>
              <a:t>appearedin</a:t>
            </a:r>
            <a:r>
              <a:rPr lang="en-US" dirty="0"/>
              <a:t> the titles of the second generation of books published at about </a:t>
            </a:r>
            <a:r>
              <a:rPr lang="en-US" dirty="0" err="1"/>
              <a:t>thesame</a:t>
            </a:r>
            <a:r>
              <a:rPr lang="en-US" dirty="0"/>
              <a:t> time in both the United States and Britain (i.e., Brannen, 1992;Caracelli and Greene, 1989). The timing of the shift in language </a:t>
            </a:r>
            <a:r>
              <a:rPr lang="en-US" dirty="0" err="1"/>
              <a:t>torecognizing</a:t>
            </a:r>
            <a:r>
              <a:rPr lang="en-US" dirty="0"/>
              <a:t> “mixed methods” was similar for psychology. In 2004 a </a:t>
            </a:r>
            <a:r>
              <a:rPr lang="en-US" dirty="0" err="1"/>
              <a:t>titlefrom</a:t>
            </a:r>
            <a:r>
              <a:rPr lang="en-US" dirty="0"/>
              <a:t> a publisher in the U.K. explicitly referred to “mixed methods </a:t>
            </a:r>
            <a:r>
              <a:rPr lang="en-US" dirty="0" err="1"/>
              <a:t>inpsychology</a:t>
            </a:r>
            <a:r>
              <a:rPr lang="en-US" dirty="0"/>
              <a:t>” (i.e., Todd et al., 2004). References to “mixed methods” </a:t>
            </a:r>
            <a:r>
              <a:rPr lang="en-US" dirty="0" err="1"/>
              <a:t>inthe</a:t>
            </a:r>
            <a:r>
              <a:rPr lang="en-US" dirty="0"/>
              <a:t> title or abstract of articles began to occur with increasing frequency </a:t>
            </a:r>
            <a:r>
              <a:rPr lang="en-US" dirty="0" err="1"/>
              <a:t>inall</a:t>
            </a:r>
            <a:r>
              <a:rPr lang="en-US" dirty="0"/>
              <a:t> fields after 2006 (</a:t>
            </a:r>
            <a:r>
              <a:rPr lang="en-US" dirty="0" err="1"/>
              <a:t>Timans</a:t>
            </a:r>
            <a:r>
              <a:rPr lang="en-US" dirty="0"/>
              <a:t> et al., 2019)</a:t>
            </a:r>
          </a:p>
          <a:p>
            <a:endParaRPr lang="en-US" dirty="0"/>
          </a:p>
          <a:p>
            <a:endParaRPr lang="en-US" dirty="0"/>
          </a:p>
          <a:p>
            <a:endParaRPr lang="en-US" dirty="0"/>
          </a:p>
          <a:p>
            <a:r>
              <a:rPr lang="en-US" dirty="0"/>
              <a:t>----</a:t>
            </a:r>
          </a:p>
          <a:p>
            <a:endParaRPr lang="en-US" dirty="0"/>
          </a:p>
          <a:p>
            <a:r>
              <a:rPr lang="en-US" b="0" i="0" dirty="0">
                <a:solidFill>
                  <a:srgbClr val="4D5156"/>
                </a:solidFill>
                <a:effectLst/>
                <a:latin typeface="Roboto" panose="02000000000000000000" pitchFamily="2" charset="0"/>
              </a:rPr>
              <a:t>The hypothetico-deductive model or method is a proposed description of the scientific method. scientific inquiry proceeds by formulating a hypothesis in a form that can be falsifiable, using a test on observable data where the outcome is not yet known.</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56606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8209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71394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11741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34988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E998D65-92D5-42BB-BD00-19C3432E4A7A}" type="slidenum">
              <a:rPr lang="en-US" smtClean="0"/>
              <a:t>46</a:t>
            </a:fld>
            <a:endParaRPr lang="en-US"/>
          </a:p>
        </p:txBody>
      </p:sp>
    </p:spTree>
    <p:extLst>
      <p:ext uri="{BB962C8B-B14F-4D97-AF65-F5344CB8AC3E}">
        <p14:creationId xmlns:p14="http://schemas.microsoft.com/office/powerpoint/2010/main" val="15104919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1104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8488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984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50469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0894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9282FE-C1AB-48CE-865C-26F411D45C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0525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3BA6F-8FFD-C7FA-3DFA-D0FF13C1C9AF}"/>
              </a:ext>
            </a:extLst>
          </p:cNvPr>
          <p:cNvSpPr>
            <a:spLocks noGrp="1"/>
          </p:cNvSpPr>
          <p:nvPr>
            <p:ph type="ctrTitle"/>
          </p:nvPr>
        </p:nvSpPr>
        <p:spPr>
          <a:xfrm>
            <a:off x="1524000" y="1122363"/>
            <a:ext cx="9144000" cy="2387600"/>
          </a:xfrm>
        </p:spPr>
        <p:txBody>
          <a:bodyPr anchor="b"/>
          <a:lstStyle>
            <a:lvl1pPr algn="ctr">
              <a:defRPr sz="6000">
                <a:latin typeface="Lato" panose="020F0502020204030203" pitchFamily="34" charset="0"/>
                <a:ea typeface="Lato" panose="020F0502020204030203" pitchFamily="34" charset="0"/>
                <a:cs typeface="Lato" panose="020F0502020204030203" pitchFamily="34" charset="0"/>
              </a:defRPr>
            </a:lvl1pPr>
          </a:lstStyle>
          <a:p>
            <a:r>
              <a:rPr lang="en-US"/>
              <a:t>Click to edit Master title style</a:t>
            </a:r>
          </a:p>
        </p:txBody>
      </p:sp>
      <p:sp>
        <p:nvSpPr>
          <p:cNvPr id="3" name="Subtitle 2">
            <a:extLst>
              <a:ext uri="{FF2B5EF4-FFF2-40B4-BE49-F238E27FC236}">
                <a16:creationId xmlns:a16="http://schemas.microsoft.com/office/drawing/2014/main" id="{908C4EB8-5484-B54A-917B-1E314AC6D06B}"/>
              </a:ext>
            </a:extLst>
          </p:cNvPr>
          <p:cNvSpPr>
            <a:spLocks noGrp="1"/>
          </p:cNvSpPr>
          <p:nvPr>
            <p:ph type="subTitle" idx="1"/>
          </p:nvPr>
        </p:nvSpPr>
        <p:spPr>
          <a:xfrm>
            <a:off x="1524000" y="3602038"/>
            <a:ext cx="9144000" cy="1655762"/>
          </a:xfrm>
        </p:spPr>
        <p:txBody>
          <a:bodyPr/>
          <a:lstStyle>
            <a:lvl1pPr marL="0" indent="0" algn="ctr">
              <a:buNone/>
              <a:defRPr sz="2400">
                <a:latin typeface="Lato" panose="020F0502020204030203" pitchFamily="34" charset="0"/>
                <a:ea typeface="Lato" panose="020F0502020204030203" pitchFamily="34" charset="0"/>
                <a:cs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6B4028B-1242-B37B-2531-E749BF2CE14F}"/>
              </a:ext>
            </a:extLst>
          </p:cNvPr>
          <p:cNvSpPr>
            <a:spLocks noGrp="1"/>
          </p:cNvSpPr>
          <p:nvPr>
            <p:ph type="dt" sz="half" idx="10"/>
          </p:nvPr>
        </p:nvSpPr>
        <p:spPr/>
        <p:txBody>
          <a:bodyPr/>
          <a:lstStyle>
            <a:lvl1pPr>
              <a:defRPr>
                <a:latin typeface="Lato" panose="020F0502020204030203" pitchFamily="34" charset="0"/>
                <a:ea typeface="Lato" panose="020F0502020204030203" pitchFamily="34" charset="0"/>
                <a:cs typeface="Lato" panose="020F0502020204030203" pitchFamily="34" charset="0"/>
              </a:defRPr>
            </a:lvl1pPr>
          </a:lstStyle>
          <a:p>
            <a:fld id="{9D0D92BC-42A9-434B-8530-ADBF4485E407}" type="datetimeFigureOut">
              <a:rPr lang="en-US" smtClean="0"/>
              <a:pPr/>
              <a:t>8/23/24</a:t>
            </a:fld>
            <a:endParaRPr lang="en-US"/>
          </a:p>
        </p:txBody>
      </p:sp>
      <p:sp>
        <p:nvSpPr>
          <p:cNvPr id="5" name="Footer Placeholder 4">
            <a:extLst>
              <a:ext uri="{FF2B5EF4-FFF2-40B4-BE49-F238E27FC236}">
                <a16:creationId xmlns:a16="http://schemas.microsoft.com/office/drawing/2014/main" id="{30B6A89C-1802-F37F-7DD8-8D722F735553}"/>
              </a:ext>
            </a:extLst>
          </p:cNvPr>
          <p:cNvSpPr>
            <a:spLocks noGrp="1"/>
          </p:cNvSpPr>
          <p:nvPr>
            <p:ph type="ftr" sz="quarter" idx="11"/>
          </p:nvPr>
        </p:nvSpPr>
        <p:spPr/>
        <p:txBody>
          <a:bodyPr/>
          <a:lstStyle>
            <a:lvl1pPr>
              <a:defRPr>
                <a:latin typeface="Lato" panose="020F0502020204030203" pitchFamily="34" charset="0"/>
                <a:ea typeface="Lato" panose="020F0502020204030203" pitchFamily="34" charset="0"/>
                <a:cs typeface="Lato" panose="020F0502020204030203" pitchFamily="34" charset="0"/>
              </a:defRPr>
            </a:lvl1pPr>
          </a:lstStyle>
          <a:p>
            <a:endParaRPr lang="en-US"/>
          </a:p>
        </p:txBody>
      </p:sp>
      <p:sp>
        <p:nvSpPr>
          <p:cNvPr id="6" name="Slide Number Placeholder 5">
            <a:extLst>
              <a:ext uri="{FF2B5EF4-FFF2-40B4-BE49-F238E27FC236}">
                <a16:creationId xmlns:a16="http://schemas.microsoft.com/office/drawing/2014/main" id="{D897D0A4-C974-D61D-5384-565453BB7506}"/>
              </a:ext>
            </a:extLst>
          </p:cNvPr>
          <p:cNvSpPr>
            <a:spLocks noGrp="1"/>
          </p:cNvSpPr>
          <p:nvPr>
            <p:ph type="sldNum" sz="quarter" idx="12"/>
          </p:nvPr>
        </p:nvSpPr>
        <p:spPr/>
        <p:txBody>
          <a:bodyPr/>
          <a:lstStyle>
            <a:lvl1pPr>
              <a:defRPr>
                <a:latin typeface="Lato" panose="020F0502020204030203" pitchFamily="34" charset="0"/>
                <a:ea typeface="Lato" panose="020F0502020204030203" pitchFamily="34" charset="0"/>
                <a:cs typeface="Lato" panose="020F0502020204030203" pitchFamily="34" charset="0"/>
              </a:defRPr>
            </a:lvl1pPr>
          </a:lstStyle>
          <a:p>
            <a:fld id="{A0289F9E-9962-4B7B-BA18-A15907CCC6BF}" type="slidenum">
              <a:rPr lang="en-US" smtClean="0"/>
              <a:pPr/>
              <a:t>‹#›</a:t>
            </a:fld>
            <a:endParaRPr lang="en-US"/>
          </a:p>
        </p:txBody>
      </p:sp>
    </p:spTree>
    <p:extLst>
      <p:ext uri="{BB962C8B-B14F-4D97-AF65-F5344CB8AC3E}">
        <p14:creationId xmlns:p14="http://schemas.microsoft.com/office/powerpoint/2010/main" val="739291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F2B7A-EFFA-003D-98E7-1582EDAEEF5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18C01F2-C08A-20A1-9DA8-65EFF6251D0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D738DD-4DB0-BE06-EEEC-922E29F83D00}"/>
              </a:ext>
            </a:extLst>
          </p:cNvPr>
          <p:cNvSpPr>
            <a:spLocks noGrp="1"/>
          </p:cNvSpPr>
          <p:nvPr>
            <p:ph type="dt" sz="half" idx="10"/>
          </p:nvPr>
        </p:nvSpPr>
        <p:spPr/>
        <p:txBody>
          <a:bodyPr/>
          <a:lstStyle/>
          <a:p>
            <a:fld id="{9D0D92BC-42A9-434B-8530-ADBF4485E407}" type="datetimeFigureOut">
              <a:rPr lang="en-US" smtClean="0"/>
              <a:t>8/23/24</a:t>
            </a:fld>
            <a:endParaRPr lang="en-US"/>
          </a:p>
        </p:txBody>
      </p:sp>
      <p:sp>
        <p:nvSpPr>
          <p:cNvPr id="5" name="Footer Placeholder 4">
            <a:extLst>
              <a:ext uri="{FF2B5EF4-FFF2-40B4-BE49-F238E27FC236}">
                <a16:creationId xmlns:a16="http://schemas.microsoft.com/office/drawing/2014/main" id="{3A470C1A-7257-F463-759F-27DA7288B3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5EB470-FFAA-4E4A-1457-ED7C4CC66A1D}"/>
              </a:ext>
            </a:extLst>
          </p:cNvPr>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14366875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06AEDC-861C-AB32-BA96-82D6043C40F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E0200D9-8CEF-A706-68CB-A7F487769BE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01AA1D-C16C-2B73-FC5E-6F8EBF40C4E2}"/>
              </a:ext>
            </a:extLst>
          </p:cNvPr>
          <p:cNvSpPr>
            <a:spLocks noGrp="1"/>
          </p:cNvSpPr>
          <p:nvPr>
            <p:ph type="dt" sz="half" idx="10"/>
          </p:nvPr>
        </p:nvSpPr>
        <p:spPr/>
        <p:txBody>
          <a:bodyPr/>
          <a:lstStyle/>
          <a:p>
            <a:fld id="{9D0D92BC-42A9-434B-8530-ADBF4485E407}" type="datetimeFigureOut">
              <a:rPr lang="en-US" smtClean="0"/>
              <a:t>8/23/24</a:t>
            </a:fld>
            <a:endParaRPr lang="en-US"/>
          </a:p>
        </p:txBody>
      </p:sp>
      <p:sp>
        <p:nvSpPr>
          <p:cNvPr id="5" name="Footer Placeholder 4">
            <a:extLst>
              <a:ext uri="{FF2B5EF4-FFF2-40B4-BE49-F238E27FC236}">
                <a16:creationId xmlns:a16="http://schemas.microsoft.com/office/drawing/2014/main" id="{CA1D7455-6037-750D-07B2-8D5AA9DA7E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E76B65-6E41-014B-28C9-75C80FFE0A89}"/>
              </a:ext>
            </a:extLst>
          </p:cNvPr>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3077738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E6590-6A17-5EBC-AF49-A76732796FAC}"/>
              </a:ext>
            </a:extLst>
          </p:cNvPr>
          <p:cNvSpPr>
            <a:spLocks noGrp="1"/>
          </p:cNvSpPr>
          <p:nvPr>
            <p:ph type="ctrTitle"/>
          </p:nvPr>
        </p:nvSpPr>
        <p:spPr>
          <a:xfrm>
            <a:off x="1524000" y="1122363"/>
            <a:ext cx="9144000" cy="2387600"/>
          </a:xfrm>
        </p:spPr>
        <p:txBody>
          <a:bodyPr anchor="b">
            <a:normAutofit/>
          </a:bodyPr>
          <a:lstStyle>
            <a:lvl1pPr algn="ctr">
              <a:defRPr sz="5400"/>
            </a:lvl1pPr>
          </a:lstStyle>
          <a:p>
            <a:r>
              <a:rPr lang="en-US" dirty="0"/>
              <a:t>Click to edit Master title style</a:t>
            </a:r>
          </a:p>
        </p:txBody>
      </p:sp>
      <p:sp>
        <p:nvSpPr>
          <p:cNvPr id="3" name="Subtitle 2">
            <a:extLst>
              <a:ext uri="{FF2B5EF4-FFF2-40B4-BE49-F238E27FC236}">
                <a16:creationId xmlns:a16="http://schemas.microsoft.com/office/drawing/2014/main" id="{A5A42582-B321-D66F-9DFB-94182E294AE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6AA1029-3AC5-4EC0-E20F-7DF015F74545}"/>
              </a:ext>
            </a:extLst>
          </p:cNvPr>
          <p:cNvSpPr>
            <a:spLocks noGrp="1"/>
          </p:cNvSpPr>
          <p:nvPr>
            <p:ph type="dt" sz="half" idx="10"/>
          </p:nvPr>
        </p:nvSpPr>
        <p:spPr/>
        <p:txBody>
          <a:bodyPr/>
          <a:lstStyle/>
          <a:p>
            <a:fld id="{7AD03208-C67D-436A-A32B-A53E1A55E950}" type="datetime1">
              <a:rPr lang="en-US" smtClean="0"/>
              <a:t>8/23/24</a:t>
            </a:fld>
            <a:endParaRPr lang="en-US"/>
          </a:p>
        </p:txBody>
      </p:sp>
      <p:sp>
        <p:nvSpPr>
          <p:cNvPr id="5" name="Footer Placeholder 4">
            <a:extLst>
              <a:ext uri="{FF2B5EF4-FFF2-40B4-BE49-F238E27FC236}">
                <a16:creationId xmlns:a16="http://schemas.microsoft.com/office/drawing/2014/main" id="{23957859-34EB-686A-9B84-1CCE06ACF3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67D8EC-4335-5F6A-0863-B22C34F8FB76}"/>
              </a:ext>
            </a:extLst>
          </p:cNvPr>
          <p:cNvSpPr>
            <a:spLocks noGrp="1"/>
          </p:cNvSpPr>
          <p:nvPr>
            <p:ph type="sldNum" sz="quarter" idx="12"/>
          </p:nvPr>
        </p:nvSpPr>
        <p:spPr/>
        <p:txBody>
          <a:bodyPr/>
          <a:lstStyle/>
          <a:p>
            <a:fld id="{204C1B43-33FD-4135-B630-AB5201FA1631}" type="slidenum">
              <a:rPr lang="en-US" smtClean="0"/>
              <a:t>‹#›</a:t>
            </a:fld>
            <a:endParaRPr lang="en-US"/>
          </a:p>
        </p:txBody>
      </p:sp>
    </p:spTree>
    <p:extLst>
      <p:ext uri="{BB962C8B-B14F-4D97-AF65-F5344CB8AC3E}">
        <p14:creationId xmlns:p14="http://schemas.microsoft.com/office/powerpoint/2010/main" val="35664438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D9217-12B5-F119-1327-62C3027A1B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990A36-9D63-EF30-22AE-09C95CC3413B}"/>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6EDD17A7-11C0-8ED7-49F2-AF477846F74B}"/>
              </a:ext>
            </a:extLst>
          </p:cNvPr>
          <p:cNvSpPr>
            <a:spLocks noGrp="1"/>
          </p:cNvSpPr>
          <p:nvPr>
            <p:ph type="dt" sz="half" idx="10"/>
          </p:nvPr>
        </p:nvSpPr>
        <p:spPr/>
        <p:txBody>
          <a:bodyPr/>
          <a:lstStyle/>
          <a:p>
            <a:fld id="{41F33BC1-C7F1-4C41-981D-CC6B5876DFE8}" type="datetime1">
              <a:rPr lang="en-US" smtClean="0"/>
              <a:t>8/23/24</a:t>
            </a:fld>
            <a:endParaRPr lang="en-US"/>
          </a:p>
        </p:txBody>
      </p:sp>
      <p:sp>
        <p:nvSpPr>
          <p:cNvPr id="5" name="Footer Placeholder 4">
            <a:extLst>
              <a:ext uri="{FF2B5EF4-FFF2-40B4-BE49-F238E27FC236}">
                <a16:creationId xmlns:a16="http://schemas.microsoft.com/office/drawing/2014/main" id="{29D6E696-8CB0-CF50-8435-E813600178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ABF83A-C029-C381-2106-8138FA3CE346}"/>
              </a:ext>
            </a:extLst>
          </p:cNvPr>
          <p:cNvSpPr>
            <a:spLocks noGrp="1"/>
          </p:cNvSpPr>
          <p:nvPr>
            <p:ph type="sldNum" sz="quarter" idx="12"/>
          </p:nvPr>
        </p:nvSpPr>
        <p:spPr/>
        <p:txBody>
          <a:bodyPr/>
          <a:lstStyle/>
          <a:p>
            <a:fld id="{204C1B43-33FD-4135-B630-AB5201FA1631}" type="slidenum">
              <a:rPr lang="en-US" smtClean="0"/>
              <a:t>‹#›</a:t>
            </a:fld>
            <a:endParaRPr lang="en-US"/>
          </a:p>
        </p:txBody>
      </p:sp>
    </p:spTree>
    <p:extLst>
      <p:ext uri="{BB962C8B-B14F-4D97-AF65-F5344CB8AC3E}">
        <p14:creationId xmlns:p14="http://schemas.microsoft.com/office/powerpoint/2010/main" val="1082485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4C928-EE8D-E1D7-4A50-EE4DB5FCC2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6077B6B-45C4-EEE7-7211-5048D46F56E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4073D63-58A2-C020-D45A-0875E354D2D9}"/>
              </a:ext>
            </a:extLst>
          </p:cNvPr>
          <p:cNvSpPr>
            <a:spLocks noGrp="1"/>
          </p:cNvSpPr>
          <p:nvPr>
            <p:ph type="dt" sz="half" idx="10"/>
          </p:nvPr>
        </p:nvSpPr>
        <p:spPr/>
        <p:txBody>
          <a:bodyPr/>
          <a:lstStyle/>
          <a:p>
            <a:fld id="{E56C87E9-9276-4E74-A623-207E3DF3D2CE}" type="datetime1">
              <a:rPr lang="en-US" smtClean="0"/>
              <a:t>8/23/24</a:t>
            </a:fld>
            <a:endParaRPr lang="en-US"/>
          </a:p>
        </p:txBody>
      </p:sp>
      <p:sp>
        <p:nvSpPr>
          <p:cNvPr id="5" name="Footer Placeholder 4">
            <a:extLst>
              <a:ext uri="{FF2B5EF4-FFF2-40B4-BE49-F238E27FC236}">
                <a16:creationId xmlns:a16="http://schemas.microsoft.com/office/drawing/2014/main" id="{E627328D-5126-D63E-3FCB-2E48DBE85F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C9C9FF-2949-D76C-658F-A9FF6633816E}"/>
              </a:ext>
            </a:extLst>
          </p:cNvPr>
          <p:cNvSpPr>
            <a:spLocks noGrp="1"/>
          </p:cNvSpPr>
          <p:nvPr>
            <p:ph type="sldNum" sz="quarter" idx="12"/>
          </p:nvPr>
        </p:nvSpPr>
        <p:spPr/>
        <p:txBody>
          <a:bodyPr/>
          <a:lstStyle/>
          <a:p>
            <a:fld id="{204C1B43-33FD-4135-B630-AB5201FA1631}" type="slidenum">
              <a:rPr lang="en-US" smtClean="0"/>
              <a:t>‹#›</a:t>
            </a:fld>
            <a:endParaRPr lang="en-US"/>
          </a:p>
        </p:txBody>
      </p:sp>
    </p:spTree>
    <p:extLst>
      <p:ext uri="{BB962C8B-B14F-4D97-AF65-F5344CB8AC3E}">
        <p14:creationId xmlns:p14="http://schemas.microsoft.com/office/powerpoint/2010/main" val="11799943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C08A5-95E4-7341-9D97-AB7622A5A55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987FB0-3515-F809-9DCA-81ABBA1E10D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207C3F1-370F-C3BA-FBB8-D81D3E610F9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9B08021-94D4-112F-FA9B-6C5BCBDF6265}"/>
              </a:ext>
            </a:extLst>
          </p:cNvPr>
          <p:cNvSpPr>
            <a:spLocks noGrp="1"/>
          </p:cNvSpPr>
          <p:nvPr>
            <p:ph type="dt" sz="half" idx="10"/>
          </p:nvPr>
        </p:nvSpPr>
        <p:spPr/>
        <p:txBody>
          <a:bodyPr/>
          <a:lstStyle/>
          <a:p>
            <a:fld id="{205E18E1-DD20-4EAE-A5B4-F109C21375C8}" type="datetime1">
              <a:rPr lang="en-US" smtClean="0"/>
              <a:t>8/23/24</a:t>
            </a:fld>
            <a:endParaRPr lang="en-US"/>
          </a:p>
        </p:txBody>
      </p:sp>
      <p:sp>
        <p:nvSpPr>
          <p:cNvPr id="6" name="Footer Placeholder 5">
            <a:extLst>
              <a:ext uri="{FF2B5EF4-FFF2-40B4-BE49-F238E27FC236}">
                <a16:creationId xmlns:a16="http://schemas.microsoft.com/office/drawing/2014/main" id="{0F5A2F81-997D-5850-2EFB-CCFD772CB1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E9C5771-68E3-3A26-192C-8E7440D87E84}"/>
              </a:ext>
            </a:extLst>
          </p:cNvPr>
          <p:cNvSpPr>
            <a:spLocks noGrp="1"/>
          </p:cNvSpPr>
          <p:nvPr>
            <p:ph type="sldNum" sz="quarter" idx="12"/>
          </p:nvPr>
        </p:nvSpPr>
        <p:spPr/>
        <p:txBody>
          <a:bodyPr/>
          <a:lstStyle/>
          <a:p>
            <a:fld id="{204C1B43-33FD-4135-B630-AB5201FA1631}" type="slidenum">
              <a:rPr lang="en-US" smtClean="0"/>
              <a:t>‹#›</a:t>
            </a:fld>
            <a:endParaRPr lang="en-US"/>
          </a:p>
        </p:txBody>
      </p:sp>
    </p:spTree>
    <p:extLst>
      <p:ext uri="{BB962C8B-B14F-4D97-AF65-F5344CB8AC3E}">
        <p14:creationId xmlns:p14="http://schemas.microsoft.com/office/powerpoint/2010/main" val="19637248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FCA32-FA47-8229-BD60-B31E9BE2FF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7BAD2EB-63E9-9781-0080-DE983C1DD2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9CBB41-9B71-0081-271E-43C2910829F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4E255CC-7B8E-8215-9C46-6E8CB84F4B5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F1E2FF-F63F-6B15-B49B-49AA07B4E2A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6EF53DE-E9E8-50D9-4B1C-3A4DEACDEC05}"/>
              </a:ext>
            </a:extLst>
          </p:cNvPr>
          <p:cNvSpPr>
            <a:spLocks noGrp="1"/>
          </p:cNvSpPr>
          <p:nvPr>
            <p:ph type="dt" sz="half" idx="10"/>
          </p:nvPr>
        </p:nvSpPr>
        <p:spPr/>
        <p:txBody>
          <a:bodyPr/>
          <a:lstStyle/>
          <a:p>
            <a:fld id="{1BBEA293-CE33-4083-959E-9076AB56787B}" type="datetime1">
              <a:rPr lang="en-US" smtClean="0"/>
              <a:t>8/23/24</a:t>
            </a:fld>
            <a:endParaRPr lang="en-US"/>
          </a:p>
        </p:txBody>
      </p:sp>
      <p:sp>
        <p:nvSpPr>
          <p:cNvPr id="8" name="Footer Placeholder 7">
            <a:extLst>
              <a:ext uri="{FF2B5EF4-FFF2-40B4-BE49-F238E27FC236}">
                <a16:creationId xmlns:a16="http://schemas.microsoft.com/office/drawing/2014/main" id="{47A94CFB-6687-FE0A-4C37-954BF4BC55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2CCC31D-F192-8F0E-0827-7055851F5F06}"/>
              </a:ext>
            </a:extLst>
          </p:cNvPr>
          <p:cNvSpPr>
            <a:spLocks noGrp="1"/>
          </p:cNvSpPr>
          <p:nvPr>
            <p:ph type="sldNum" sz="quarter" idx="12"/>
          </p:nvPr>
        </p:nvSpPr>
        <p:spPr/>
        <p:txBody>
          <a:bodyPr/>
          <a:lstStyle/>
          <a:p>
            <a:fld id="{204C1B43-33FD-4135-B630-AB5201FA1631}" type="slidenum">
              <a:rPr lang="en-US" smtClean="0"/>
              <a:t>‹#›</a:t>
            </a:fld>
            <a:endParaRPr lang="en-US"/>
          </a:p>
        </p:txBody>
      </p:sp>
    </p:spTree>
    <p:extLst>
      <p:ext uri="{BB962C8B-B14F-4D97-AF65-F5344CB8AC3E}">
        <p14:creationId xmlns:p14="http://schemas.microsoft.com/office/powerpoint/2010/main" val="15626007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A2906-9FD1-C56A-F0F4-5789B1ADCB0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FD6A711-8ECA-36C4-4666-808816BA0CEE}"/>
              </a:ext>
            </a:extLst>
          </p:cNvPr>
          <p:cNvSpPr>
            <a:spLocks noGrp="1"/>
          </p:cNvSpPr>
          <p:nvPr>
            <p:ph type="dt" sz="half" idx="10"/>
          </p:nvPr>
        </p:nvSpPr>
        <p:spPr/>
        <p:txBody>
          <a:bodyPr/>
          <a:lstStyle/>
          <a:p>
            <a:fld id="{50E130C5-0A55-403D-AD90-F019DABA0B42}" type="datetime1">
              <a:rPr lang="en-US" smtClean="0"/>
              <a:t>8/23/24</a:t>
            </a:fld>
            <a:endParaRPr lang="en-US"/>
          </a:p>
        </p:txBody>
      </p:sp>
      <p:sp>
        <p:nvSpPr>
          <p:cNvPr id="4" name="Footer Placeholder 3">
            <a:extLst>
              <a:ext uri="{FF2B5EF4-FFF2-40B4-BE49-F238E27FC236}">
                <a16:creationId xmlns:a16="http://schemas.microsoft.com/office/drawing/2014/main" id="{207E66F1-DF6C-C20E-1195-97221F817A7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6B8994D-E560-7FF1-3E2B-50868036D963}"/>
              </a:ext>
            </a:extLst>
          </p:cNvPr>
          <p:cNvSpPr>
            <a:spLocks noGrp="1"/>
          </p:cNvSpPr>
          <p:nvPr>
            <p:ph type="sldNum" sz="quarter" idx="12"/>
          </p:nvPr>
        </p:nvSpPr>
        <p:spPr/>
        <p:txBody>
          <a:bodyPr/>
          <a:lstStyle/>
          <a:p>
            <a:fld id="{204C1B43-33FD-4135-B630-AB5201FA1631}" type="slidenum">
              <a:rPr lang="en-US" smtClean="0"/>
              <a:t>‹#›</a:t>
            </a:fld>
            <a:endParaRPr lang="en-US"/>
          </a:p>
        </p:txBody>
      </p:sp>
    </p:spTree>
    <p:extLst>
      <p:ext uri="{BB962C8B-B14F-4D97-AF65-F5344CB8AC3E}">
        <p14:creationId xmlns:p14="http://schemas.microsoft.com/office/powerpoint/2010/main" val="24764210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66D29B3-80CA-7023-7387-2B3CA0D350C2}"/>
              </a:ext>
            </a:extLst>
          </p:cNvPr>
          <p:cNvSpPr>
            <a:spLocks noGrp="1"/>
          </p:cNvSpPr>
          <p:nvPr>
            <p:ph type="dt" sz="half" idx="10"/>
          </p:nvPr>
        </p:nvSpPr>
        <p:spPr/>
        <p:txBody>
          <a:bodyPr/>
          <a:lstStyle/>
          <a:p>
            <a:fld id="{CB037175-BD00-4DAA-8AE5-76EDDAE32FB4}" type="datetime1">
              <a:rPr lang="en-US" smtClean="0"/>
              <a:t>8/23/24</a:t>
            </a:fld>
            <a:endParaRPr lang="en-US"/>
          </a:p>
        </p:txBody>
      </p:sp>
      <p:sp>
        <p:nvSpPr>
          <p:cNvPr id="3" name="Footer Placeholder 2">
            <a:extLst>
              <a:ext uri="{FF2B5EF4-FFF2-40B4-BE49-F238E27FC236}">
                <a16:creationId xmlns:a16="http://schemas.microsoft.com/office/drawing/2014/main" id="{537FB595-FC3B-F858-FD4A-80B4711DFB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27900AB-32E9-9F3D-C390-1AE5F940DEA8}"/>
              </a:ext>
            </a:extLst>
          </p:cNvPr>
          <p:cNvSpPr>
            <a:spLocks noGrp="1"/>
          </p:cNvSpPr>
          <p:nvPr>
            <p:ph type="sldNum" sz="quarter" idx="12"/>
          </p:nvPr>
        </p:nvSpPr>
        <p:spPr/>
        <p:txBody>
          <a:bodyPr/>
          <a:lstStyle/>
          <a:p>
            <a:fld id="{204C1B43-33FD-4135-B630-AB5201FA1631}" type="slidenum">
              <a:rPr lang="en-US" smtClean="0"/>
              <a:t>‹#›</a:t>
            </a:fld>
            <a:endParaRPr lang="en-US"/>
          </a:p>
        </p:txBody>
      </p:sp>
    </p:spTree>
    <p:extLst>
      <p:ext uri="{BB962C8B-B14F-4D97-AF65-F5344CB8AC3E}">
        <p14:creationId xmlns:p14="http://schemas.microsoft.com/office/powerpoint/2010/main" val="24875006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47B28-3C64-C337-D744-AB4BF2789E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D995A47-FECE-4A6D-21D9-D6D1044933E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FAEF8D3-17DD-415E-1A25-C60239D783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DDEA144-B785-AB5D-8022-075C2F6E3173}"/>
              </a:ext>
            </a:extLst>
          </p:cNvPr>
          <p:cNvSpPr>
            <a:spLocks noGrp="1"/>
          </p:cNvSpPr>
          <p:nvPr>
            <p:ph type="dt" sz="half" idx="10"/>
          </p:nvPr>
        </p:nvSpPr>
        <p:spPr/>
        <p:txBody>
          <a:bodyPr/>
          <a:lstStyle/>
          <a:p>
            <a:fld id="{5EBBA777-8303-41E1-9A97-F66DEA54D777}" type="datetime1">
              <a:rPr lang="en-US" smtClean="0"/>
              <a:t>8/23/24</a:t>
            </a:fld>
            <a:endParaRPr lang="en-US"/>
          </a:p>
        </p:txBody>
      </p:sp>
      <p:sp>
        <p:nvSpPr>
          <p:cNvPr id="6" name="Footer Placeholder 5">
            <a:extLst>
              <a:ext uri="{FF2B5EF4-FFF2-40B4-BE49-F238E27FC236}">
                <a16:creationId xmlns:a16="http://schemas.microsoft.com/office/drawing/2014/main" id="{F48D4873-176A-6ADF-1350-1D73527487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647EA0-05DA-09DF-E1D2-7BE926C0709A}"/>
              </a:ext>
            </a:extLst>
          </p:cNvPr>
          <p:cNvSpPr>
            <a:spLocks noGrp="1"/>
          </p:cNvSpPr>
          <p:nvPr>
            <p:ph type="sldNum" sz="quarter" idx="12"/>
          </p:nvPr>
        </p:nvSpPr>
        <p:spPr/>
        <p:txBody>
          <a:bodyPr/>
          <a:lstStyle/>
          <a:p>
            <a:fld id="{204C1B43-33FD-4135-B630-AB5201FA1631}" type="slidenum">
              <a:rPr lang="en-US" smtClean="0"/>
              <a:t>‹#›</a:t>
            </a:fld>
            <a:endParaRPr lang="en-US"/>
          </a:p>
        </p:txBody>
      </p:sp>
    </p:spTree>
    <p:extLst>
      <p:ext uri="{BB962C8B-B14F-4D97-AF65-F5344CB8AC3E}">
        <p14:creationId xmlns:p14="http://schemas.microsoft.com/office/powerpoint/2010/main" val="3246021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87E8E-1846-1A11-0B94-3F6BD914C7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0BD5BB-9B7B-B2D1-28E9-72238C3857A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4CA1B5E-F611-533F-B88F-63BF88B26B3A}"/>
              </a:ext>
            </a:extLst>
          </p:cNvPr>
          <p:cNvSpPr>
            <a:spLocks noGrp="1"/>
          </p:cNvSpPr>
          <p:nvPr>
            <p:ph type="dt" sz="half" idx="10"/>
          </p:nvPr>
        </p:nvSpPr>
        <p:spPr/>
        <p:txBody>
          <a:bodyPr/>
          <a:lstStyle/>
          <a:p>
            <a:fld id="{9D0D92BC-42A9-434B-8530-ADBF4485E407}" type="datetimeFigureOut">
              <a:rPr lang="en-US" smtClean="0"/>
              <a:t>8/23/24</a:t>
            </a:fld>
            <a:endParaRPr lang="en-US"/>
          </a:p>
        </p:txBody>
      </p:sp>
      <p:sp>
        <p:nvSpPr>
          <p:cNvPr id="5" name="Footer Placeholder 4">
            <a:extLst>
              <a:ext uri="{FF2B5EF4-FFF2-40B4-BE49-F238E27FC236}">
                <a16:creationId xmlns:a16="http://schemas.microsoft.com/office/drawing/2014/main" id="{8CA57093-669E-931F-DF0E-9FD6CF5953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F45672-E6E1-810F-5BFC-792B63C1A618}"/>
              </a:ext>
            </a:extLst>
          </p:cNvPr>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3575409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F015A-F289-E9DA-A820-72495E8F8C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6909926-3F91-4E6D-906E-7B50F3781E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93A5E76-91C2-AA9D-34C5-1AFBC4B62B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5BE08B-FE89-FBA7-BEF5-88D95B1442B0}"/>
              </a:ext>
            </a:extLst>
          </p:cNvPr>
          <p:cNvSpPr>
            <a:spLocks noGrp="1"/>
          </p:cNvSpPr>
          <p:nvPr>
            <p:ph type="dt" sz="half" idx="10"/>
          </p:nvPr>
        </p:nvSpPr>
        <p:spPr/>
        <p:txBody>
          <a:bodyPr/>
          <a:lstStyle/>
          <a:p>
            <a:fld id="{136BEFBE-DD79-455D-85E2-068E33BAE23B}" type="datetime1">
              <a:rPr lang="en-US" smtClean="0"/>
              <a:t>8/23/24</a:t>
            </a:fld>
            <a:endParaRPr lang="en-US"/>
          </a:p>
        </p:txBody>
      </p:sp>
      <p:sp>
        <p:nvSpPr>
          <p:cNvPr id="6" name="Footer Placeholder 5">
            <a:extLst>
              <a:ext uri="{FF2B5EF4-FFF2-40B4-BE49-F238E27FC236}">
                <a16:creationId xmlns:a16="http://schemas.microsoft.com/office/drawing/2014/main" id="{0DCDCD36-5BF8-5003-FACB-8DB11B4920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F4460D-F728-1514-3DE6-4A5CDFB8ABF2}"/>
              </a:ext>
            </a:extLst>
          </p:cNvPr>
          <p:cNvSpPr>
            <a:spLocks noGrp="1"/>
          </p:cNvSpPr>
          <p:nvPr>
            <p:ph type="sldNum" sz="quarter" idx="12"/>
          </p:nvPr>
        </p:nvSpPr>
        <p:spPr/>
        <p:txBody>
          <a:bodyPr/>
          <a:lstStyle/>
          <a:p>
            <a:fld id="{204C1B43-33FD-4135-B630-AB5201FA1631}" type="slidenum">
              <a:rPr lang="en-US" smtClean="0"/>
              <a:t>‹#›</a:t>
            </a:fld>
            <a:endParaRPr lang="en-US"/>
          </a:p>
        </p:txBody>
      </p:sp>
    </p:spTree>
    <p:extLst>
      <p:ext uri="{BB962C8B-B14F-4D97-AF65-F5344CB8AC3E}">
        <p14:creationId xmlns:p14="http://schemas.microsoft.com/office/powerpoint/2010/main" val="9767804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4FBB0-0F56-C087-B317-0CAF285F6C6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FD1621E-F555-DF2E-7A8C-0F33D7EB7E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EB732B-A27D-2B3C-7E4B-21C00CFB3BA5}"/>
              </a:ext>
            </a:extLst>
          </p:cNvPr>
          <p:cNvSpPr>
            <a:spLocks noGrp="1"/>
          </p:cNvSpPr>
          <p:nvPr>
            <p:ph type="dt" sz="half" idx="10"/>
          </p:nvPr>
        </p:nvSpPr>
        <p:spPr/>
        <p:txBody>
          <a:bodyPr/>
          <a:lstStyle/>
          <a:p>
            <a:fld id="{E81280C3-A79D-4651-8683-DFC7EF2560D1}" type="datetime1">
              <a:rPr lang="en-US" smtClean="0"/>
              <a:t>8/23/24</a:t>
            </a:fld>
            <a:endParaRPr lang="en-US"/>
          </a:p>
        </p:txBody>
      </p:sp>
      <p:sp>
        <p:nvSpPr>
          <p:cNvPr id="5" name="Footer Placeholder 4">
            <a:extLst>
              <a:ext uri="{FF2B5EF4-FFF2-40B4-BE49-F238E27FC236}">
                <a16:creationId xmlns:a16="http://schemas.microsoft.com/office/drawing/2014/main" id="{BD7A7411-D15F-E83E-6E7C-3188CBA322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11340F-0575-56C5-C46E-BDCB06BA6B02}"/>
              </a:ext>
            </a:extLst>
          </p:cNvPr>
          <p:cNvSpPr>
            <a:spLocks noGrp="1"/>
          </p:cNvSpPr>
          <p:nvPr>
            <p:ph type="sldNum" sz="quarter" idx="12"/>
          </p:nvPr>
        </p:nvSpPr>
        <p:spPr/>
        <p:txBody>
          <a:bodyPr/>
          <a:lstStyle/>
          <a:p>
            <a:fld id="{204C1B43-33FD-4135-B630-AB5201FA1631}" type="slidenum">
              <a:rPr lang="en-US" smtClean="0"/>
              <a:t>‹#›</a:t>
            </a:fld>
            <a:endParaRPr lang="en-US"/>
          </a:p>
        </p:txBody>
      </p:sp>
    </p:spTree>
    <p:extLst>
      <p:ext uri="{BB962C8B-B14F-4D97-AF65-F5344CB8AC3E}">
        <p14:creationId xmlns:p14="http://schemas.microsoft.com/office/powerpoint/2010/main" val="32075004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673829-A83E-512A-3698-E983DFB2376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21FECDA-BE2A-C792-9B72-2FB54B49FDD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D3566A-54B2-E064-7DD5-E4DEF9CABB74}"/>
              </a:ext>
            </a:extLst>
          </p:cNvPr>
          <p:cNvSpPr>
            <a:spLocks noGrp="1"/>
          </p:cNvSpPr>
          <p:nvPr>
            <p:ph type="dt" sz="half" idx="10"/>
          </p:nvPr>
        </p:nvSpPr>
        <p:spPr/>
        <p:txBody>
          <a:bodyPr/>
          <a:lstStyle/>
          <a:p>
            <a:fld id="{93266E92-1F6B-40CC-8E03-42F959A706B3}" type="datetime1">
              <a:rPr lang="en-US" smtClean="0"/>
              <a:t>8/23/24</a:t>
            </a:fld>
            <a:endParaRPr lang="en-US"/>
          </a:p>
        </p:txBody>
      </p:sp>
      <p:sp>
        <p:nvSpPr>
          <p:cNvPr id="5" name="Footer Placeholder 4">
            <a:extLst>
              <a:ext uri="{FF2B5EF4-FFF2-40B4-BE49-F238E27FC236}">
                <a16:creationId xmlns:a16="http://schemas.microsoft.com/office/drawing/2014/main" id="{180E0B76-B6FA-BA45-F16F-9F7F7C7742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04A666-BA13-3082-EC23-19D8582A8129}"/>
              </a:ext>
            </a:extLst>
          </p:cNvPr>
          <p:cNvSpPr>
            <a:spLocks noGrp="1"/>
          </p:cNvSpPr>
          <p:nvPr>
            <p:ph type="sldNum" sz="quarter" idx="12"/>
          </p:nvPr>
        </p:nvSpPr>
        <p:spPr/>
        <p:txBody>
          <a:bodyPr/>
          <a:lstStyle/>
          <a:p>
            <a:fld id="{204C1B43-33FD-4135-B630-AB5201FA1631}" type="slidenum">
              <a:rPr lang="en-US" smtClean="0"/>
              <a:t>‹#›</a:t>
            </a:fld>
            <a:endParaRPr lang="en-US"/>
          </a:p>
        </p:txBody>
      </p:sp>
    </p:spTree>
    <p:extLst>
      <p:ext uri="{BB962C8B-B14F-4D97-AF65-F5344CB8AC3E}">
        <p14:creationId xmlns:p14="http://schemas.microsoft.com/office/powerpoint/2010/main" val="25296320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077160" y="2122312"/>
            <a:ext cx="391936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6547559" y="2122311"/>
            <a:ext cx="3925824"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EDD65C-E5DF-4F6B-9D40-C42B295FC412}" type="datetime1">
              <a:rPr kumimoji="0" lang="en-US" sz="1200" b="0" i="0" u="none" strike="noStrike" kern="1200" cap="none" spc="0" normalizeH="0" baseline="0" noProof="0" smtClean="0">
                <a:ln>
                  <a:noFill/>
                </a:ln>
                <a:solidFill>
                  <a:prstClr val="black">
                    <a:tint val="75000"/>
                  </a:prstClr>
                </a:solidFill>
                <a:effectLst/>
                <a:uLnTx/>
                <a:uFillTx/>
                <a:latin typeface="Franklin Gothic Book" panose="020B05030201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8/23/24</a:t>
            </a:fld>
            <a:endParaRPr kumimoji="0" lang="en-US" sz="1200" b="0" i="0" u="none" strike="noStrike" kern="1200" cap="none" spc="0" normalizeH="0" baseline="0" noProof="0">
              <a:ln>
                <a:noFill/>
              </a:ln>
              <a:solidFill>
                <a:prstClr val="black">
                  <a:tint val="75000"/>
                </a:prstClr>
              </a:solidFill>
              <a:effectLst/>
              <a:uLnTx/>
              <a:uFillTx/>
              <a:latin typeface="Franklin Gothic Book" panose="020B050302010202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Franklin Gothic Book" panose="020B050302010202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BDC95D-BAE6-4854-AC95-5137F662D23A}" type="slidenum">
              <a:rPr kumimoji="0" lang="en-US" sz="1200" b="0" i="0" u="none" strike="noStrike" kern="1200" cap="none" spc="0" normalizeH="0" baseline="0" noProof="0" smtClean="0">
                <a:ln>
                  <a:noFill/>
                </a:ln>
                <a:solidFill>
                  <a:prstClr val="black">
                    <a:tint val="75000"/>
                  </a:prstClr>
                </a:solidFill>
                <a:effectLst/>
                <a:uLnTx/>
                <a:uFillTx/>
                <a:latin typeface="Franklin Gothic Book" panose="020B05030201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Franklin Gothic Book" panose="020B0503020102020204"/>
              <a:ea typeface="+mn-ea"/>
              <a:cs typeface="+mn-cs"/>
            </a:endParaRPr>
          </a:p>
        </p:txBody>
      </p:sp>
      <p:sp>
        <p:nvSpPr>
          <p:cNvPr id="11" name="Content Placeholder 10"/>
          <p:cNvSpPr>
            <a:spLocks noGrp="1"/>
          </p:cNvSpPr>
          <p:nvPr>
            <p:ph sz="quarter" idx="13"/>
          </p:nvPr>
        </p:nvSpPr>
        <p:spPr>
          <a:xfrm>
            <a:off x="1731264" y="2944368"/>
            <a:ext cx="4303776" cy="2779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6193535" y="2944813"/>
            <a:ext cx="4303776" cy="2779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330791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290D3-F6F2-E2FD-D85A-6BD1ABA4383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722EA82-7C5C-B18A-7445-66FFEC44625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E29829-FF09-EABD-0139-0DB3A8C4DBAD}"/>
              </a:ext>
            </a:extLst>
          </p:cNvPr>
          <p:cNvSpPr>
            <a:spLocks noGrp="1"/>
          </p:cNvSpPr>
          <p:nvPr>
            <p:ph type="dt" sz="half" idx="10"/>
          </p:nvPr>
        </p:nvSpPr>
        <p:spPr/>
        <p:txBody>
          <a:bodyPr/>
          <a:lstStyle/>
          <a:p>
            <a:fld id="{9D0D92BC-42A9-434B-8530-ADBF4485E407}" type="datetimeFigureOut">
              <a:rPr lang="en-US" smtClean="0"/>
              <a:t>8/23/24</a:t>
            </a:fld>
            <a:endParaRPr lang="en-US"/>
          </a:p>
        </p:txBody>
      </p:sp>
      <p:sp>
        <p:nvSpPr>
          <p:cNvPr id="5" name="Footer Placeholder 4">
            <a:extLst>
              <a:ext uri="{FF2B5EF4-FFF2-40B4-BE49-F238E27FC236}">
                <a16:creationId xmlns:a16="http://schemas.microsoft.com/office/drawing/2014/main" id="{93C9137F-941C-C3A1-CDE6-741BFC6262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549754-AC30-3AC5-4FB5-00C59227C9D8}"/>
              </a:ext>
            </a:extLst>
          </p:cNvPr>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764320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E2632-B5AA-C57E-F969-9A9BA5C9EA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1AFD206-2861-EA41-852A-D6F960E64DE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6F1CE3F-003A-30BB-BFE4-7576D70E0A0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C5D4D08-1390-5B3C-E3BC-D2CEE1C038A2}"/>
              </a:ext>
            </a:extLst>
          </p:cNvPr>
          <p:cNvSpPr>
            <a:spLocks noGrp="1"/>
          </p:cNvSpPr>
          <p:nvPr>
            <p:ph type="dt" sz="half" idx="10"/>
          </p:nvPr>
        </p:nvSpPr>
        <p:spPr/>
        <p:txBody>
          <a:bodyPr/>
          <a:lstStyle/>
          <a:p>
            <a:fld id="{9D0D92BC-42A9-434B-8530-ADBF4485E407}" type="datetimeFigureOut">
              <a:rPr lang="en-US" smtClean="0"/>
              <a:t>8/23/24</a:t>
            </a:fld>
            <a:endParaRPr lang="en-US"/>
          </a:p>
        </p:txBody>
      </p:sp>
      <p:sp>
        <p:nvSpPr>
          <p:cNvPr id="6" name="Footer Placeholder 5">
            <a:extLst>
              <a:ext uri="{FF2B5EF4-FFF2-40B4-BE49-F238E27FC236}">
                <a16:creationId xmlns:a16="http://schemas.microsoft.com/office/drawing/2014/main" id="{49088836-61D2-C457-9D37-60DD47FEE33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9CB28A-B1DF-E3AB-C192-A9AB05F4F04E}"/>
              </a:ext>
            </a:extLst>
          </p:cNvPr>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237378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8D7AC-B04D-F638-577B-6805B934DD6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FFDA6AC-C27D-8110-F3A5-BEC1262232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88FA1E-E348-6406-9751-D73B7578960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1DB6B24-26D5-A748-E6F3-BF71996BBD3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3A8A9AD-5D4D-BC47-1437-41E9074B113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4090047-8941-7953-E1BE-7A265DC7F6BC}"/>
              </a:ext>
            </a:extLst>
          </p:cNvPr>
          <p:cNvSpPr>
            <a:spLocks noGrp="1"/>
          </p:cNvSpPr>
          <p:nvPr>
            <p:ph type="dt" sz="half" idx="10"/>
          </p:nvPr>
        </p:nvSpPr>
        <p:spPr/>
        <p:txBody>
          <a:bodyPr/>
          <a:lstStyle/>
          <a:p>
            <a:fld id="{9D0D92BC-42A9-434B-8530-ADBF4485E407}" type="datetimeFigureOut">
              <a:rPr lang="en-US" smtClean="0"/>
              <a:t>8/23/24</a:t>
            </a:fld>
            <a:endParaRPr lang="en-US"/>
          </a:p>
        </p:txBody>
      </p:sp>
      <p:sp>
        <p:nvSpPr>
          <p:cNvPr id="8" name="Footer Placeholder 7">
            <a:extLst>
              <a:ext uri="{FF2B5EF4-FFF2-40B4-BE49-F238E27FC236}">
                <a16:creationId xmlns:a16="http://schemas.microsoft.com/office/drawing/2014/main" id="{B560AB78-6FE2-7605-83AD-8013ACF5F2F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33ECC06-888A-29DB-EE91-2E6DF30D4D1F}"/>
              </a:ext>
            </a:extLst>
          </p:cNvPr>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11974395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3DE2A-654B-646E-91AB-282DC980535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F4D4DB8-87EC-46C7-C990-157EB22DCC2F}"/>
              </a:ext>
            </a:extLst>
          </p:cNvPr>
          <p:cNvSpPr>
            <a:spLocks noGrp="1"/>
          </p:cNvSpPr>
          <p:nvPr>
            <p:ph type="dt" sz="half" idx="10"/>
          </p:nvPr>
        </p:nvSpPr>
        <p:spPr/>
        <p:txBody>
          <a:bodyPr/>
          <a:lstStyle/>
          <a:p>
            <a:fld id="{9D0D92BC-42A9-434B-8530-ADBF4485E407}" type="datetimeFigureOut">
              <a:rPr lang="en-US" smtClean="0"/>
              <a:t>8/23/24</a:t>
            </a:fld>
            <a:endParaRPr lang="en-US"/>
          </a:p>
        </p:txBody>
      </p:sp>
      <p:sp>
        <p:nvSpPr>
          <p:cNvPr id="4" name="Footer Placeholder 3">
            <a:extLst>
              <a:ext uri="{FF2B5EF4-FFF2-40B4-BE49-F238E27FC236}">
                <a16:creationId xmlns:a16="http://schemas.microsoft.com/office/drawing/2014/main" id="{56AA9E9C-C05D-9B95-0C84-B4093BC03D1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854A2C1-1568-911C-D799-641377CA40D3}"/>
              </a:ext>
            </a:extLst>
          </p:cNvPr>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3018069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DA1452B-99BF-0F0F-A2EB-BF1C262A4438}"/>
              </a:ext>
            </a:extLst>
          </p:cNvPr>
          <p:cNvSpPr>
            <a:spLocks noGrp="1"/>
          </p:cNvSpPr>
          <p:nvPr>
            <p:ph type="dt" sz="half" idx="10"/>
          </p:nvPr>
        </p:nvSpPr>
        <p:spPr/>
        <p:txBody>
          <a:bodyPr/>
          <a:lstStyle/>
          <a:p>
            <a:fld id="{9D0D92BC-42A9-434B-8530-ADBF4485E407}" type="datetimeFigureOut">
              <a:rPr lang="en-US" smtClean="0"/>
              <a:t>8/23/24</a:t>
            </a:fld>
            <a:endParaRPr lang="en-US"/>
          </a:p>
        </p:txBody>
      </p:sp>
      <p:sp>
        <p:nvSpPr>
          <p:cNvPr id="3" name="Footer Placeholder 2">
            <a:extLst>
              <a:ext uri="{FF2B5EF4-FFF2-40B4-BE49-F238E27FC236}">
                <a16:creationId xmlns:a16="http://schemas.microsoft.com/office/drawing/2014/main" id="{FEC02085-2AAD-B7CF-12E0-9C99D932B74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517A0A2-DDA9-70E0-BB5F-94378C17F510}"/>
              </a:ext>
            </a:extLst>
          </p:cNvPr>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0960063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B46C4-2FE7-69F2-6DB8-1015B14EE8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C91427E-FD1E-4896-AE0F-2C43640034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33A9EBA-E9FB-3F01-6AE8-7BD2CF8F91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22E5C1-6FE1-349D-6342-FBABF86C356F}"/>
              </a:ext>
            </a:extLst>
          </p:cNvPr>
          <p:cNvSpPr>
            <a:spLocks noGrp="1"/>
          </p:cNvSpPr>
          <p:nvPr>
            <p:ph type="dt" sz="half" idx="10"/>
          </p:nvPr>
        </p:nvSpPr>
        <p:spPr/>
        <p:txBody>
          <a:bodyPr/>
          <a:lstStyle/>
          <a:p>
            <a:fld id="{9D0D92BC-42A9-434B-8530-ADBF4485E407}" type="datetimeFigureOut">
              <a:rPr lang="en-US" smtClean="0"/>
              <a:t>8/23/24</a:t>
            </a:fld>
            <a:endParaRPr lang="en-US"/>
          </a:p>
        </p:txBody>
      </p:sp>
      <p:sp>
        <p:nvSpPr>
          <p:cNvPr id="6" name="Footer Placeholder 5">
            <a:extLst>
              <a:ext uri="{FF2B5EF4-FFF2-40B4-BE49-F238E27FC236}">
                <a16:creationId xmlns:a16="http://schemas.microsoft.com/office/drawing/2014/main" id="{646E9E3D-A8C6-C7DC-F57F-49FBD78768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B75DE27-A45C-ED76-C924-156EC343E953}"/>
              </a:ext>
            </a:extLst>
          </p:cNvPr>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20986901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56F72-7F9E-88D4-F419-B0171BCB4C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5F9A27F-70DC-080A-88CB-82A6C4C520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9494EDF-F240-2AA2-CAE4-72B5225990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483222F-E249-A239-8FA1-FB93D006A021}"/>
              </a:ext>
            </a:extLst>
          </p:cNvPr>
          <p:cNvSpPr>
            <a:spLocks noGrp="1"/>
          </p:cNvSpPr>
          <p:nvPr>
            <p:ph type="dt" sz="half" idx="10"/>
          </p:nvPr>
        </p:nvSpPr>
        <p:spPr/>
        <p:txBody>
          <a:bodyPr/>
          <a:lstStyle/>
          <a:p>
            <a:fld id="{9D0D92BC-42A9-434B-8530-ADBF4485E407}" type="datetimeFigureOut">
              <a:rPr lang="en-US" smtClean="0"/>
              <a:t>8/23/24</a:t>
            </a:fld>
            <a:endParaRPr lang="en-US"/>
          </a:p>
        </p:txBody>
      </p:sp>
      <p:sp>
        <p:nvSpPr>
          <p:cNvPr id="6" name="Footer Placeholder 5">
            <a:extLst>
              <a:ext uri="{FF2B5EF4-FFF2-40B4-BE49-F238E27FC236}">
                <a16:creationId xmlns:a16="http://schemas.microsoft.com/office/drawing/2014/main" id="{8B0F7F26-8232-97EC-7F03-A7242501F7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C1F9513-E985-1AF3-EFC0-13C018552C87}"/>
              </a:ext>
            </a:extLst>
          </p:cNvPr>
          <p:cNvSpPr>
            <a:spLocks noGrp="1"/>
          </p:cNvSpPr>
          <p:nvPr>
            <p:ph type="sldNum" sz="quarter" idx="12"/>
          </p:nvPr>
        </p:nvSpPr>
        <p:spPr/>
        <p:txBody>
          <a:bodyPr/>
          <a:lstStyle/>
          <a:p>
            <a:fld id="{A0289F9E-9962-4B7B-BA18-A15907CCC6BF}" type="slidenum">
              <a:rPr lang="en-US" smtClean="0"/>
              <a:t>‹#›</a:t>
            </a:fld>
            <a:endParaRPr lang="en-US"/>
          </a:p>
        </p:txBody>
      </p:sp>
    </p:spTree>
    <p:extLst>
      <p:ext uri="{BB962C8B-B14F-4D97-AF65-F5344CB8AC3E}">
        <p14:creationId xmlns:p14="http://schemas.microsoft.com/office/powerpoint/2010/main" val="1336651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779D32-8712-CCC0-0C5B-C317308AF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88CFD96-315E-2463-FFFA-3CE7EA6DDC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F7A52E-448F-8E16-7F3A-748CFC89606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0D92BC-42A9-434B-8530-ADBF4485E407}" type="datetimeFigureOut">
              <a:rPr lang="en-US" smtClean="0"/>
              <a:pPr/>
              <a:t>8/23/24</a:t>
            </a:fld>
            <a:endParaRPr lang="en-US" dirty="0"/>
          </a:p>
        </p:txBody>
      </p:sp>
      <p:sp>
        <p:nvSpPr>
          <p:cNvPr id="5" name="Footer Placeholder 4">
            <a:extLst>
              <a:ext uri="{FF2B5EF4-FFF2-40B4-BE49-F238E27FC236}">
                <a16:creationId xmlns:a16="http://schemas.microsoft.com/office/drawing/2014/main" id="{935AE0D8-8B9C-ED55-2DCA-998CC8BFFA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1E4C894-A326-1B9A-5A34-925307F6F0B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289F9E-9962-4B7B-BA18-A15907CCC6BF}" type="slidenum">
              <a:rPr lang="en-US" smtClean="0"/>
              <a:pPr/>
              <a:t>‹#›</a:t>
            </a:fld>
            <a:endParaRPr lang="en-US" dirty="0"/>
          </a:p>
        </p:txBody>
      </p:sp>
    </p:spTree>
    <p:extLst>
      <p:ext uri="{BB962C8B-B14F-4D97-AF65-F5344CB8AC3E}">
        <p14:creationId xmlns:p14="http://schemas.microsoft.com/office/powerpoint/2010/main" val="8877636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C3462D1-0F5A-76BF-1A18-DC05E4AE8F90}"/>
              </a:ext>
            </a:extLst>
          </p:cNvPr>
          <p:cNvSpPr>
            <a:spLocks noGrp="1"/>
          </p:cNvSpPr>
          <p:nvPr>
            <p:ph type="title"/>
          </p:nvPr>
        </p:nvSpPr>
        <p:spPr>
          <a:xfrm>
            <a:off x="838200" y="740497"/>
            <a:ext cx="10515600" cy="95019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8DB4A59-FC74-7FB7-1923-9A7A7C204FB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415EC46-5F0E-2AE1-A89D-1D73E829C4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19E0D9-BBB9-42FD-B4C9-80CA67CD7165}" type="datetime1">
              <a:rPr lang="en-US" smtClean="0"/>
              <a:t>8/23/24</a:t>
            </a:fld>
            <a:endParaRPr lang="en-US"/>
          </a:p>
        </p:txBody>
      </p:sp>
      <p:sp>
        <p:nvSpPr>
          <p:cNvPr id="5" name="Footer Placeholder 4">
            <a:extLst>
              <a:ext uri="{FF2B5EF4-FFF2-40B4-BE49-F238E27FC236}">
                <a16:creationId xmlns:a16="http://schemas.microsoft.com/office/drawing/2014/main" id="{183B2760-5658-194D-751C-B7CB8028633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6652C43-C60D-23F0-0160-EBF7C9548E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4C1B43-33FD-4135-B630-AB5201FA1631}" type="slidenum">
              <a:rPr lang="en-US" smtClean="0"/>
              <a:t>‹#›</a:t>
            </a:fld>
            <a:endParaRPr lang="en-US"/>
          </a:p>
        </p:txBody>
      </p:sp>
      <p:sp>
        <p:nvSpPr>
          <p:cNvPr id="8" name="Flowchart: Process 7">
            <a:extLst>
              <a:ext uri="{FF2B5EF4-FFF2-40B4-BE49-F238E27FC236}">
                <a16:creationId xmlns:a16="http://schemas.microsoft.com/office/drawing/2014/main" id="{AAC051B7-7238-3EC3-77AB-3783E686AADB}"/>
              </a:ext>
            </a:extLst>
          </p:cNvPr>
          <p:cNvSpPr/>
          <p:nvPr userDrawn="1"/>
        </p:nvSpPr>
        <p:spPr>
          <a:xfrm>
            <a:off x="0" y="136525"/>
            <a:ext cx="11862262" cy="469035"/>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190"/>
              <a:gd name="connsiteX1" fmla="*/ 10000 w 10000"/>
              <a:gd name="connsiteY1" fmla="*/ 0 h 10190"/>
              <a:gd name="connsiteX2" fmla="*/ 9902 w 10000"/>
              <a:gd name="connsiteY2" fmla="*/ 10190 h 10190"/>
              <a:gd name="connsiteX3" fmla="*/ 0 w 10000"/>
              <a:gd name="connsiteY3" fmla="*/ 10000 h 10190"/>
              <a:gd name="connsiteX4" fmla="*/ 0 w 10000"/>
              <a:gd name="connsiteY4" fmla="*/ 0 h 10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190">
                <a:moveTo>
                  <a:pt x="0" y="0"/>
                </a:moveTo>
                <a:lnTo>
                  <a:pt x="10000" y="0"/>
                </a:lnTo>
                <a:cubicBezTo>
                  <a:pt x="9967" y="3397"/>
                  <a:pt x="9935" y="6793"/>
                  <a:pt x="9902" y="10190"/>
                </a:cubicBezTo>
                <a:lnTo>
                  <a:pt x="0" y="10000"/>
                </a:lnTo>
                <a:lnTo>
                  <a:pt x="0" y="0"/>
                </a:ln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nchorCtr="0"/>
          <a:lstStyle/>
          <a:p>
            <a:pPr algn="l"/>
            <a:r>
              <a:rPr lang="en-US" sz="2000" b="1" dirty="0">
                <a:solidFill>
                  <a:schemeClr val="bg1"/>
                </a:solidFill>
              </a:rPr>
              <a:t> Together: The Power of Shared Experiences</a:t>
            </a:r>
            <a:endParaRPr lang="en-US" sz="2000" b="1" dirty="0"/>
          </a:p>
        </p:txBody>
      </p:sp>
    </p:spTree>
    <p:extLst>
      <p:ext uri="{BB962C8B-B14F-4D97-AF65-F5344CB8AC3E}">
        <p14:creationId xmlns:p14="http://schemas.microsoft.com/office/powerpoint/2010/main" val="75303384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Lato" panose="020F0502020204030203" pitchFamily="34" charset="0"/>
          <a:ea typeface="Lato" panose="020F0502020204030203" pitchFamily="34" charset="0"/>
          <a:cs typeface="Lato" panose="020F0502020204030203" pitchFamily="34" charset="0"/>
        </a:defRPr>
      </a:lvl1pPr>
    </p:titleStyle>
    <p:bodyStyle>
      <a:lvl1pPr marL="228600" indent="-228600" algn="l" defTabSz="914400" rtl="0" eaLnBrk="1" latinLnBrk="0" hangingPunct="1">
        <a:lnSpc>
          <a:spcPct val="114000"/>
        </a:lnSpc>
        <a:spcBef>
          <a:spcPts val="5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114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114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114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114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g"/><Relationship Id="rId7" Type="http://schemas.openxmlformats.org/officeDocument/2006/relationships/image" Target="../media/image17.jpg"/><Relationship Id="rId12"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16.jpg"/><Relationship Id="rId11" Type="http://schemas.openxmlformats.org/officeDocument/2006/relationships/image" Target="../media/image21.jpeg"/><Relationship Id="rId5" Type="http://schemas.openxmlformats.org/officeDocument/2006/relationships/image" Target="../media/image15.jpg"/><Relationship Id="rId10" Type="http://schemas.openxmlformats.org/officeDocument/2006/relationships/image" Target="../media/image20.jpeg"/><Relationship Id="rId4" Type="http://schemas.openxmlformats.org/officeDocument/2006/relationships/image" Target="../media/image14.jpeg"/><Relationship Id="rId9" Type="http://schemas.openxmlformats.org/officeDocument/2006/relationships/image" Target="../media/image19.jpg"/></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15.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4.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34.jpeg"/><Relationship Id="rId7" Type="http://schemas.openxmlformats.org/officeDocument/2006/relationships/diagramColors" Target="../diagrams/colors11.xml"/><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7.xml.rels><?xml version="1.0" encoding="UTF-8" standalone="yes"?>
<Relationships xmlns="http://schemas.openxmlformats.org/package/2006/relationships"><Relationship Id="rId3" Type="http://schemas.openxmlformats.org/officeDocument/2006/relationships/hyperlink" Target="mailto:Karen_Melton@baylor.edu" TargetMode="External"/><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99C44-ABFA-4022-9CAE-1EDE75702545}"/>
              </a:ext>
            </a:extLst>
          </p:cNvPr>
          <p:cNvSpPr>
            <a:spLocks noGrp="1"/>
          </p:cNvSpPr>
          <p:nvPr>
            <p:ph type="ctrTitle"/>
          </p:nvPr>
        </p:nvSpPr>
        <p:spPr>
          <a:xfrm>
            <a:off x="1094095" y="2135787"/>
            <a:ext cx="7123930" cy="2991416"/>
          </a:xfrm>
        </p:spPr>
        <p:txBody>
          <a:bodyPr vert="horz" lIns="91440" tIns="45720" rIns="91440" bIns="45720" rtlCol="0" anchor="b">
            <a:normAutofit fontScale="90000"/>
          </a:bodyPr>
          <a:lstStyle/>
          <a:p>
            <a:pPr algn="l"/>
            <a:br>
              <a:rPr lang="en-US" b="1" kern="1200" dirty="0">
                <a:solidFill>
                  <a:schemeClr val="tx1"/>
                </a:solidFill>
                <a:highlight>
                  <a:srgbClr val="FFFF00"/>
                </a:highlight>
                <a:latin typeface="+mj-lt"/>
                <a:ea typeface="+mj-ea"/>
                <a:cs typeface="+mj-cs"/>
              </a:rPr>
            </a:br>
            <a:r>
              <a:rPr lang="en-US" b="1" dirty="0"/>
              <a:t> </a:t>
            </a:r>
            <a:r>
              <a:rPr lang="en-US" b="1" kern="1200" dirty="0">
                <a:latin typeface="+mj-lt"/>
                <a:ea typeface="+mj-ea"/>
                <a:cs typeface="+mj-cs"/>
              </a:rPr>
              <a:t> </a:t>
            </a:r>
            <a:br>
              <a:rPr lang="en-US" b="1" kern="1200" dirty="0">
                <a:solidFill>
                  <a:schemeClr val="tx1"/>
                </a:solidFill>
                <a:highlight>
                  <a:srgbClr val="FFFF00"/>
                </a:highlight>
                <a:latin typeface="+mj-lt"/>
                <a:ea typeface="+mj-ea"/>
                <a:cs typeface="+mj-cs"/>
              </a:rPr>
            </a:br>
            <a:r>
              <a:rPr lang="en-US" b="1" kern="1200" dirty="0">
                <a:latin typeface="+mj-lt"/>
                <a:ea typeface="+mj-ea"/>
                <a:cs typeface="+mj-cs"/>
              </a:rPr>
              <a:t>“Multiple ways of seeing”: the use of Qualitative &amp; </a:t>
            </a:r>
            <a:br>
              <a:rPr lang="en-US" b="1" kern="1200" dirty="0">
                <a:latin typeface="+mj-lt"/>
                <a:ea typeface="+mj-ea"/>
                <a:cs typeface="+mj-cs"/>
              </a:rPr>
            </a:br>
            <a:r>
              <a:rPr lang="en-US" b="1" kern="1200" dirty="0">
                <a:latin typeface="+mj-lt"/>
                <a:ea typeface="+mj-ea"/>
                <a:cs typeface="+mj-cs"/>
              </a:rPr>
              <a:t>Mixed-Methods</a:t>
            </a:r>
          </a:p>
        </p:txBody>
      </p:sp>
      <p:pic>
        <p:nvPicPr>
          <p:cNvPr id="9" name="Picture 8" descr="A picture containing symbol, font, logo, graphics&#10;&#10;Description automatically generated">
            <a:extLst>
              <a:ext uri="{FF2B5EF4-FFF2-40B4-BE49-F238E27FC236}">
                <a16:creationId xmlns:a16="http://schemas.microsoft.com/office/drawing/2014/main" id="{44200BF2-5BA2-7D5D-F231-4B4889B47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1366" y="2348883"/>
            <a:ext cx="3959651" cy="3657600"/>
          </a:xfrm>
          <a:prstGeom prst="rect">
            <a:avLst/>
          </a:prstGeom>
        </p:spPr>
      </p:pic>
      <p:sp>
        <p:nvSpPr>
          <p:cNvPr id="10" name="Parallelogram 9">
            <a:extLst>
              <a:ext uri="{FF2B5EF4-FFF2-40B4-BE49-F238E27FC236}">
                <a16:creationId xmlns:a16="http://schemas.microsoft.com/office/drawing/2014/main" id="{8DEF3D45-C484-4AA9-9C2A-EB2F650DE710}"/>
              </a:ext>
            </a:extLst>
          </p:cNvPr>
          <p:cNvSpPr/>
          <p:nvPr/>
        </p:nvSpPr>
        <p:spPr>
          <a:xfrm>
            <a:off x="-381000" y="410368"/>
            <a:ext cx="11049000" cy="1189832"/>
          </a:xfrm>
          <a:prstGeom prst="parallelogram">
            <a:avLst/>
          </a:prstGeom>
          <a:solidFill>
            <a:srgbClr val="147A2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San Serif"/>
                <a:ea typeface="+mn-ea"/>
                <a:cs typeface="+mn-cs"/>
              </a:rPr>
              <a:t>Illuminating Theology With Psychological Science</a:t>
            </a:r>
            <a:endParaRPr kumimoji="0" lang="en-US" sz="3200" b="0" i="0" u="none" strike="noStrike" kern="1200" cap="none" spc="0" normalizeH="0" baseline="0" noProof="0" dirty="0">
              <a:ln>
                <a:noFill/>
              </a:ln>
              <a:solidFill>
                <a:prstClr val="white"/>
              </a:solidFill>
              <a:effectLst/>
              <a:uLnTx/>
              <a:uFillTx/>
              <a:latin typeface="San Serif"/>
              <a:ea typeface="+mn-ea"/>
              <a:cs typeface="+mn-cs"/>
            </a:endParaRPr>
          </a:p>
        </p:txBody>
      </p:sp>
      <p:sp>
        <p:nvSpPr>
          <p:cNvPr id="3" name="TextBox 2">
            <a:extLst>
              <a:ext uri="{FF2B5EF4-FFF2-40B4-BE49-F238E27FC236}">
                <a16:creationId xmlns:a16="http://schemas.microsoft.com/office/drawing/2014/main" id="{DD70C575-268B-235B-A43B-AF3C97309AE2}"/>
              </a:ext>
            </a:extLst>
          </p:cNvPr>
          <p:cNvSpPr txBox="1"/>
          <p:nvPr/>
        </p:nvSpPr>
        <p:spPr>
          <a:xfrm>
            <a:off x="991674" y="6220496"/>
            <a:ext cx="6043006" cy="276999"/>
          </a:xfrm>
          <a:prstGeom prst="rect">
            <a:avLst/>
          </a:prstGeom>
          <a:noFill/>
        </p:spPr>
        <p:txBody>
          <a:bodyPr wrap="square" rtlCol="0">
            <a:spAutoFit/>
          </a:bodyPr>
          <a:lstStyle/>
          <a:p>
            <a:r>
              <a:rPr lang="en-US" sz="1200" i="1" dirty="0"/>
              <a:t>This work was created by </a:t>
            </a:r>
            <a:r>
              <a:rPr lang="en-US" sz="1200" i="1"/>
              <a:t>Karen Melton and </a:t>
            </a:r>
            <a:r>
              <a:rPr lang="en-US" sz="1200" i="1" dirty="0"/>
              <a:t>is licensed under a CC-BY-NC-SA license.</a:t>
            </a:r>
          </a:p>
        </p:txBody>
      </p:sp>
    </p:spTree>
    <p:extLst>
      <p:ext uri="{BB962C8B-B14F-4D97-AF65-F5344CB8AC3E}">
        <p14:creationId xmlns:p14="http://schemas.microsoft.com/office/powerpoint/2010/main" val="3154085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AFCE3218-9214-169A-DCA3-6BA9294D7361}"/>
              </a:ext>
            </a:extLst>
          </p:cNvPr>
          <p:cNvSpPr>
            <a:spLocks noGrp="1"/>
          </p:cNvSpPr>
          <p:nvPr>
            <p:ph type="title"/>
          </p:nvPr>
        </p:nvSpPr>
        <p:spPr/>
        <p:txBody>
          <a:bodyPr/>
          <a:lstStyle/>
          <a:p>
            <a:r>
              <a:rPr lang="en-US" dirty="0"/>
              <a:t>Research Methodology</a:t>
            </a:r>
          </a:p>
        </p:txBody>
      </p:sp>
      <p:sp>
        <p:nvSpPr>
          <p:cNvPr id="12" name="Text Placeholder 11">
            <a:extLst>
              <a:ext uri="{FF2B5EF4-FFF2-40B4-BE49-F238E27FC236}">
                <a16:creationId xmlns:a16="http://schemas.microsoft.com/office/drawing/2014/main" id="{F9FE58E6-2684-2843-AC51-A255668573DF}"/>
              </a:ext>
            </a:extLst>
          </p:cNvPr>
          <p:cNvSpPr>
            <a:spLocks noGrp="1"/>
          </p:cNvSpPr>
          <p:nvPr>
            <p:ph type="body" idx="1"/>
          </p:nvPr>
        </p:nvSpPr>
        <p:spPr>
          <a:xfrm>
            <a:off x="836612" y="1268527"/>
            <a:ext cx="5157787" cy="823912"/>
          </a:xfrm>
        </p:spPr>
        <p:txBody>
          <a:bodyPr/>
          <a:lstStyle/>
          <a:p>
            <a:r>
              <a:rPr lang="en-US" dirty="0"/>
              <a:t>Quantitative (QUAN)</a:t>
            </a:r>
          </a:p>
        </p:txBody>
      </p:sp>
      <p:sp>
        <p:nvSpPr>
          <p:cNvPr id="13" name="Content Placeholder 12">
            <a:extLst>
              <a:ext uri="{FF2B5EF4-FFF2-40B4-BE49-F238E27FC236}">
                <a16:creationId xmlns:a16="http://schemas.microsoft.com/office/drawing/2014/main" id="{A83DFF97-3129-7AF0-71FA-065B2E5A1599}"/>
              </a:ext>
            </a:extLst>
          </p:cNvPr>
          <p:cNvSpPr>
            <a:spLocks noGrp="1"/>
          </p:cNvSpPr>
          <p:nvPr>
            <p:ph sz="half" idx="2"/>
          </p:nvPr>
        </p:nvSpPr>
        <p:spPr>
          <a:xfrm>
            <a:off x="952501" y="2302329"/>
            <a:ext cx="4886325" cy="4431649"/>
          </a:xfrm>
        </p:spPr>
        <p:txBody>
          <a:bodyPr>
            <a:normAutofit/>
          </a:bodyPr>
          <a:lstStyle/>
          <a:p>
            <a:r>
              <a:rPr lang="en-US" sz="2400" dirty="0"/>
              <a:t>Measuring variables-numerical data</a:t>
            </a:r>
          </a:p>
          <a:p>
            <a:pPr lvl="1"/>
            <a:r>
              <a:rPr lang="en-US" sz="2000" dirty="0"/>
              <a:t>Surveys</a:t>
            </a:r>
          </a:p>
          <a:p>
            <a:pPr lvl="1"/>
            <a:r>
              <a:rPr lang="en-US" sz="2000" dirty="0"/>
              <a:t>Physiological instruments (HR, oxytocin)</a:t>
            </a:r>
          </a:p>
          <a:p>
            <a:r>
              <a:rPr lang="en-US" sz="2400" dirty="0"/>
              <a:t>Experiment, Cross-sectional </a:t>
            </a:r>
          </a:p>
          <a:p>
            <a:r>
              <a:rPr lang="en-US" sz="2400" dirty="0"/>
              <a:t>Statistical models- relationships </a:t>
            </a:r>
          </a:p>
          <a:p>
            <a:r>
              <a:rPr lang="en-US" sz="2400" dirty="0"/>
              <a:t>Understand, describe, predict</a:t>
            </a:r>
          </a:p>
        </p:txBody>
      </p:sp>
      <p:sp>
        <p:nvSpPr>
          <p:cNvPr id="14" name="Text Placeholder 13">
            <a:extLst>
              <a:ext uri="{FF2B5EF4-FFF2-40B4-BE49-F238E27FC236}">
                <a16:creationId xmlns:a16="http://schemas.microsoft.com/office/drawing/2014/main" id="{95B8B97E-4DA4-ECAA-4E2C-BE2E5ED1CE59}"/>
              </a:ext>
            </a:extLst>
          </p:cNvPr>
          <p:cNvSpPr>
            <a:spLocks noGrp="1"/>
          </p:cNvSpPr>
          <p:nvPr>
            <p:ph type="body" sz="quarter" idx="3"/>
          </p:nvPr>
        </p:nvSpPr>
        <p:spPr>
          <a:xfrm>
            <a:off x="6197603" y="1316153"/>
            <a:ext cx="5183188" cy="823912"/>
          </a:xfrm>
        </p:spPr>
        <p:txBody>
          <a:bodyPr/>
          <a:lstStyle/>
          <a:p>
            <a:r>
              <a:rPr lang="en-US" dirty="0"/>
              <a:t>QUALITATIVE (QUAL)</a:t>
            </a:r>
          </a:p>
        </p:txBody>
      </p:sp>
      <p:sp>
        <p:nvSpPr>
          <p:cNvPr id="15" name="Content Placeholder 14">
            <a:extLst>
              <a:ext uri="{FF2B5EF4-FFF2-40B4-BE49-F238E27FC236}">
                <a16:creationId xmlns:a16="http://schemas.microsoft.com/office/drawing/2014/main" id="{27BB1C9F-A77D-F10E-351C-1B3A3376A1AA}"/>
              </a:ext>
            </a:extLst>
          </p:cNvPr>
          <p:cNvSpPr>
            <a:spLocks noGrp="1"/>
          </p:cNvSpPr>
          <p:nvPr>
            <p:ph sz="quarter" idx="4"/>
          </p:nvPr>
        </p:nvSpPr>
        <p:spPr>
          <a:xfrm>
            <a:off x="6353174" y="2302329"/>
            <a:ext cx="4886325" cy="4123871"/>
          </a:xfrm>
        </p:spPr>
        <p:txBody>
          <a:bodyPr>
            <a:normAutofit/>
          </a:bodyPr>
          <a:lstStyle/>
          <a:p>
            <a:r>
              <a:rPr lang="en-US" sz="2400" dirty="0"/>
              <a:t>Descriptive (non-numerical) data</a:t>
            </a:r>
          </a:p>
          <a:p>
            <a:pPr lvl="1"/>
            <a:r>
              <a:rPr lang="en-US" sz="1800" dirty="0"/>
              <a:t>Interviews</a:t>
            </a:r>
          </a:p>
          <a:p>
            <a:pPr lvl="1"/>
            <a:r>
              <a:rPr lang="en-US" sz="1800" dirty="0"/>
              <a:t>Observations </a:t>
            </a:r>
          </a:p>
          <a:p>
            <a:pPr lvl="1"/>
            <a:r>
              <a:rPr lang="en-US" sz="1800" dirty="0"/>
              <a:t>Documents</a:t>
            </a:r>
          </a:p>
          <a:p>
            <a:pPr lvl="1"/>
            <a:r>
              <a:rPr lang="en-US" sz="1800" dirty="0"/>
              <a:t>Audio-visual </a:t>
            </a:r>
          </a:p>
          <a:p>
            <a:r>
              <a:rPr lang="en-US" sz="2400" dirty="0"/>
              <a:t>Natural-setting or Lab</a:t>
            </a:r>
          </a:p>
          <a:p>
            <a:r>
              <a:rPr lang="en-US" sz="2400" dirty="0"/>
              <a:t>Personal accounts of experiences</a:t>
            </a:r>
          </a:p>
          <a:p>
            <a:r>
              <a:rPr lang="en-US" sz="2400" dirty="0"/>
              <a:t>Meaning-making of “HOW” individuals perceive the world</a:t>
            </a:r>
          </a:p>
          <a:p>
            <a:endParaRPr lang="en-US" sz="2000" dirty="0"/>
          </a:p>
        </p:txBody>
      </p:sp>
      <p:sp>
        <p:nvSpPr>
          <p:cNvPr id="17" name="TextBox 16">
            <a:extLst>
              <a:ext uri="{FF2B5EF4-FFF2-40B4-BE49-F238E27FC236}">
                <a16:creationId xmlns:a16="http://schemas.microsoft.com/office/drawing/2014/main" id="{9461FBFC-52A4-9CD0-D036-29CEEC989DBA}"/>
              </a:ext>
            </a:extLst>
          </p:cNvPr>
          <p:cNvSpPr txBox="1"/>
          <p:nvPr/>
        </p:nvSpPr>
        <p:spPr>
          <a:xfrm>
            <a:off x="9988549" y="6426200"/>
            <a:ext cx="250190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Calibri" panose="020F0502020204030204"/>
                <a:ea typeface="+mn-ea"/>
                <a:cs typeface="+mn-cs"/>
              </a:rPr>
              <a:t>Source: APA  Dictionary</a:t>
            </a:r>
          </a:p>
        </p:txBody>
      </p:sp>
      <p:graphicFrame>
        <p:nvGraphicFramePr>
          <p:cNvPr id="18" name="Content Placeholder 3">
            <a:extLst>
              <a:ext uri="{FF2B5EF4-FFF2-40B4-BE49-F238E27FC236}">
                <a16:creationId xmlns:a16="http://schemas.microsoft.com/office/drawing/2014/main" id="{B5AC956E-5D67-FBE4-721A-3AF3AD28175D}"/>
              </a:ext>
            </a:extLst>
          </p:cNvPr>
          <p:cNvGraphicFramePr>
            <a:graphicFrameLocks/>
          </p:cNvGraphicFramePr>
          <p:nvPr/>
        </p:nvGraphicFramePr>
        <p:xfrm>
          <a:off x="8081281" y="267750"/>
          <a:ext cx="4886326" cy="1325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Oval 18">
            <a:extLst>
              <a:ext uri="{FF2B5EF4-FFF2-40B4-BE49-F238E27FC236}">
                <a16:creationId xmlns:a16="http://schemas.microsoft.com/office/drawing/2014/main" id="{E3ACC5DE-42D0-F1D5-87D4-7D0B97EC663E}"/>
              </a:ext>
            </a:extLst>
          </p:cNvPr>
          <p:cNvSpPr/>
          <p:nvPr/>
        </p:nvSpPr>
        <p:spPr>
          <a:xfrm>
            <a:off x="9518755" y="1148145"/>
            <a:ext cx="2077936" cy="493855"/>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42783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1B651FF-EB2B-77E6-7D75-AF0503B27B9B}"/>
              </a:ext>
            </a:extLst>
          </p:cNvPr>
          <p:cNvGraphicFramePr>
            <a:graphicFrameLocks noGrp="1"/>
          </p:cNvGraphicFramePr>
          <p:nvPr>
            <p:ph idx="1"/>
          </p:nvPr>
        </p:nvGraphicFramePr>
        <p:xfrm>
          <a:off x="279400" y="588168"/>
          <a:ext cx="10960100" cy="56816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5C5B9A8E-D615-F9FE-BDC9-425CC0D4D354}"/>
              </a:ext>
            </a:extLst>
          </p:cNvPr>
          <p:cNvSpPr>
            <a:spLocks noGrp="1"/>
          </p:cNvSpPr>
          <p:nvPr>
            <p:ph type="title"/>
          </p:nvPr>
        </p:nvSpPr>
        <p:spPr>
          <a:xfrm>
            <a:off x="4381500" y="2700338"/>
            <a:ext cx="3009900" cy="1147762"/>
          </a:xfrm>
        </p:spPr>
        <p:txBody>
          <a:bodyPr>
            <a:normAutofit fontScale="90000"/>
          </a:bodyPr>
          <a:lstStyle/>
          <a:p>
            <a:pPr algn="ctr"/>
            <a:r>
              <a:rPr lang="en-US" b="1" dirty="0">
                <a:latin typeface="Calibri (Headings)"/>
              </a:rPr>
              <a:t>Scientific Method</a:t>
            </a:r>
          </a:p>
        </p:txBody>
      </p:sp>
      <p:sp>
        <p:nvSpPr>
          <p:cNvPr id="5" name="Oval 4">
            <a:extLst>
              <a:ext uri="{FF2B5EF4-FFF2-40B4-BE49-F238E27FC236}">
                <a16:creationId xmlns:a16="http://schemas.microsoft.com/office/drawing/2014/main" id="{84A30122-CAB6-AF2D-0377-C28C7EF21CBA}"/>
              </a:ext>
            </a:extLst>
          </p:cNvPr>
          <p:cNvSpPr/>
          <p:nvPr/>
        </p:nvSpPr>
        <p:spPr>
          <a:xfrm>
            <a:off x="6319157" y="4490357"/>
            <a:ext cx="2286000" cy="1356180"/>
          </a:xfrm>
          <a:prstGeom prst="ellipse">
            <a:avLst/>
          </a:prstGeom>
          <a:noFill/>
          <a:ln w="165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75BDA7"/>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61510077-3A14-A240-281D-C07715695ABC}"/>
              </a:ext>
            </a:extLst>
          </p:cNvPr>
          <p:cNvSpPr txBox="1"/>
          <p:nvPr/>
        </p:nvSpPr>
        <p:spPr>
          <a:xfrm>
            <a:off x="509814" y="5602982"/>
            <a:ext cx="2819400"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58B6C0"/>
                </a:solidFill>
                <a:effectLst/>
                <a:uLnTx/>
                <a:uFillTx/>
                <a:latin typeface="Calibri" panose="020F0502020204030204"/>
                <a:ea typeface="+mn-ea"/>
                <a:cs typeface="+mn-cs"/>
              </a:rPr>
              <a:t>Research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58B6C0"/>
                </a:solidFill>
                <a:effectLst/>
                <a:uLnTx/>
                <a:uFillTx/>
                <a:latin typeface="Calibri" panose="020F0502020204030204"/>
                <a:ea typeface="+mn-ea"/>
                <a:cs typeface="+mn-cs"/>
              </a:rPr>
              <a:t>Methodology</a:t>
            </a:r>
          </a:p>
        </p:txBody>
      </p:sp>
    </p:spTree>
    <p:extLst>
      <p:ext uri="{BB962C8B-B14F-4D97-AF65-F5344CB8AC3E}">
        <p14:creationId xmlns:p14="http://schemas.microsoft.com/office/powerpoint/2010/main" val="7590801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1B879-A69A-F47B-BD9F-FE57664C7C0D}"/>
              </a:ext>
            </a:extLst>
          </p:cNvPr>
          <p:cNvSpPr/>
          <p:nvPr/>
        </p:nvSpPr>
        <p:spPr>
          <a:xfrm>
            <a:off x="6011175" y="301399"/>
            <a:ext cx="5342625" cy="62969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6">
            <a:extLst>
              <a:ext uri="{FF2B5EF4-FFF2-40B4-BE49-F238E27FC236}">
                <a16:creationId xmlns:a16="http://schemas.microsoft.com/office/drawing/2014/main" id="{36701797-F42D-42B8-D417-B64E076174A8}"/>
              </a:ext>
            </a:extLst>
          </p:cNvPr>
          <p:cNvSpPr>
            <a:spLocks noGrp="1"/>
          </p:cNvSpPr>
          <p:nvPr>
            <p:ph type="title"/>
          </p:nvPr>
        </p:nvSpPr>
        <p:spPr/>
        <p:txBody>
          <a:bodyPr/>
          <a:lstStyle/>
          <a:p>
            <a:r>
              <a:rPr lang="en-US" b="1" dirty="0"/>
              <a:t>QUAL Study Design </a:t>
            </a:r>
          </a:p>
        </p:txBody>
      </p:sp>
      <p:sp>
        <p:nvSpPr>
          <p:cNvPr id="8" name="Content Placeholder 7">
            <a:extLst>
              <a:ext uri="{FF2B5EF4-FFF2-40B4-BE49-F238E27FC236}">
                <a16:creationId xmlns:a16="http://schemas.microsoft.com/office/drawing/2014/main" id="{4257F63C-EFBD-11D8-10A7-C42B621B870F}"/>
              </a:ext>
            </a:extLst>
          </p:cNvPr>
          <p:cNvSpPr>
            <a:spLocks noGrp="1"/>
          </p:cNvSpPr>
          <p:nvPr>
            <p:ph idx="1"/>
          </p:nvPr>
        </p:nvSpPr>
        <p:spPr>
          <a:xfrm>
            <a:off x="838200" y="1825625"/>
            <a:ext cx="5542589" cy="4351338"/>
          </a:xfrm>
        </p:spPr>
        <p:txBody>
          <a:bodyPr/>
          <a:lstStyle/>
          <a:p>
            <a:pPr marL="0" indent="0">
              <a:buNone/>
            </a:pPr>
            <a:r>
              <a:rPr lang="en-US" u="sng" dirty="0"/>
              <a:t>5 Approaches </a:t>
            </a:r>
          </a:p>
          <a:p>
            <a:r>
              <a:rPr lang="en-US" dirty="0"/>
              <a:t>Narrative Research</a:t>
            </a:r>
          </a:p>
          <a:p>
            <a:r>
              <a:rPr lang="en-US" dirty="0"/>
              <a:t>Phenomenology </a:t>
            </a:r>
          </a:p>
          <a:p>
            <a:r>
              <a:rPr lang="en-US" dirty="0"/>
              <a:t>Grounded Theory </a:t>
            </a:r>
          </a:p>
          <a:p>
            <a:r>
              <a:rPr lang="en-US" dirty="0"/>
              <a:t>Ethnography </a:t>
            </a:r>
          </a:p>
          <a:p>
            <a:r>
              <a:rPr lang="en-US" dirty="0"/>
              <a:t>Case Study </a:t>
            </a:r>
          </a:p>
          <a:p>
            <a:endParaRPr lang="en-US" dirty="0"/>
          </a:p>
          <a:p>
            <a:pPr marL="0" indent="0">
              <a:buNone/>
            </a:pPr>
            <a:endParaRPr lang="en-US" dirty="0"/>
          </a:p>
        </p:txBody>
      </p:sp>
      <p:pic>
        <p:nvPicPr>
          <p:cNvPr id="7170" name="Picture 2">
            <a:extLst>
              <a:ext uri="{FF2B5EF4-FFF2-40B4-BE49-F238E27FC236}">
                <a16:creationId xmlns:a16="http://schemas.microsoft.com/office/drawing/2014/main" id="{5E5193B3-040C-3DE9-D6C2-AF2FD8A0D9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0789" y="567324"/>
            <a:ext cx="4642273" cy="572335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B2F51228-FB37-90E0-A9D9-0D16F8C0EA62}"/>
              </a:ext>
            </a:extLst>
          </p:cNvPr>
          <p:cNvSpPr txBox="1"/>
          <p:nvPr/>
        </p:nvSpPr>
        <p:spPr>
          <a:xfrm rot="2635816">
            <a:off x="9420219" y="825576"/>
            <a:ext cx="2528888" cy="369332"/>
          </a:xfrm>
          <a:prstGeom prst="rect">
            <a:avLst/>
          </a:prstGeom>
          <a:solidFill>
            <a:schemeClr val="accent2">
              <a:alpha val="57000"/>
            </a:schemeClr>
          </a:solidFill>
          <a:effectLst>
            <a:outerShdw blurRad="50800" dist="50800" dir="5400000" algn="ctr" rotWithShape="0">
              <a:srgbClr val="000000">
                <a:alpha val="24000"/>
              </a:srgb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BOOK </a:t>
            </a:r>
          </a:p>
        </p:txBody>
      </p:sp>
    </p:spTree>
    <p:extLst>
      <p:ext uri="{BB962C8B-B14F-4D97-AF65-F5344CB8AC3E}">
        <p14:creationId xmlns:p14="http://schemas.microsoft.com/office/powerpoint/2010/main" val="3290235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7F451EA-7AF4-6264-5622-87F7535C39D7}"/>
              </a:ext>
            </a:extLst>
          </p:cNvPr>
          <p:cNvSpPr/>
          <p:nvPr/>
        </p:nvSpPr>
        <p:spPr>
          <a:xfrm>
            <a:off x="1959429" y="280509"/>
            <a:ext cx="7904888" cy="62969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1457896-0B25-6E63-3D20-2CDCC6532BD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BE29C31-0D01-38F3-82B3-812478E6773A}"/>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28469FC6-8CD1-F1A0-CA16-3BAACAAB16BA}"/>
              </a:ext>
            </a:extLst>
          </p:cNvPr>
          <p:cNvPicPr>
            <a:picLocks noChangeAspect="1"/>
          </p:cNvPicPr>
          <p:nvPr/>
        </p:nvPicPr>
        <p:blipFill>
          <a:blip r:embed="rId2"/>
          <a:stretch>
            <a:fillRect/>
          </a:stretch>
        </p:blipFill>
        <p:spPr>
          <a:xfrm>
            <a:off x="2339499" y="681037"/>
            <a:ext cx="7144747" cy="5668166"/>
          </a:xfrm>
          <a:prstGeom prst="rect">
            <a:avLst/>
          </a:prstGeom>
        </p:spPr>
      </p:pic>
      <p:sp>
        <p:nvSpPr>
          <p:cNvPr id="7" name="TextBox 6">
            <a:extLst>
              <a:ext uri="{FF2B5EF4-FFF2-40B4-BE49-F238E27FC236}">
                <a16:creationId xmlns:a16="http://schemas.microsoft.com/office/drawing/2014/main" id="{A506C70D-1AB3-D673-610F-5B04EA5F4641}"/>
              </a:ext>
            </a:extLst>
          </p:cNvPr>
          <p:cNvSpPr txBox="1"/>
          <p:nvPr/>
        </p:nvSpPr>
        <p:spPr>
          <a:xfrm rot="2635816">
            <a:off x="7751157" y="843240"/>
            <a:ext cx="2528888" cy="369332"/>
          </a:xfrm>
          <a:prstGeom prst="rect">
            <a:avLst/>
          </a:prstGeom>
          <a:solidFill>
            <a:schemeClr val="accent2">
              <a:alpha val="57000"/>
            </a:schemeClr>
          </a:solidFill>
          <a:effectLst>
            <a:outerShdw blurRad="50800" dist="50800" dir="5400000" algn="ctr" rotWithShape="0">
              <a:srgbClr val="000000">
                <a:alpha val="24000"/>
              </a:srgb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HANDOUT </a:t>
            </a:r>
          </a:p>
        </p:txBody>
      </p:sp>
    </p:spTree>
    <p:extLst>
      <p:ext uri="{BB962C8B-B14F-4D97-AF65-F5344CB8AC3E}">
        <p14:creationId xmlns:p14="http://schemas.microsoft.com/office/powerpoint/2010/main" val="6565865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98D6BDAC-DDF1-7985-9E94-17EF2066019E}"/>
              </a:ext>
            </a:extLst>
          </p:cNvPr>
          <p:cNvPicPr>
            <a:picLocks noGrp="1" noChangeAspect="1"/>
          </p:cNvPicPr>
          <p:nvPr>
            <p:ph idx="1"/>
          </p:nvPr>
        </p:nvPicPr>
        <p:blipFill rotWithShape="1">
          <a:blip r:embed="rId3"/>
          <a:srcRect b="19"/>
          <a:stretch/>
        </p:blipFill>
        <p:spPr>
          <a:xfrm>
            <a:off x="20" y="1282"/>
            <a:ext cx="12191980" cy="6856718"/>
          </a:xfrm>
          <a:prstGeom prst="rect">
            <a:avLst/>
          </a:prstGeom>
        </p:spPr>
      </p:pic>
      <p:sp>
        <p:nvSpPr>
          <p:cNvPr id="6" name="TextBox 5">
            <a:extLst>
              <a:ext uri="{FF2B5EF4-FFF2-40B4-BE49-F238E27FC236}">
                <a16:creationId xmlns:a16="http://schemas.microsoft.com/office/drawing/2014/main" id="{C11E5107-2038-12DB-9F69-3C307A383A49}"/>
              </a:ext>
            </a:extLst>
          </p:cNvPr>
          <p:cNvSpPr txBox="1"/>
          <p:nvPr/>
        </p:nvSpPr>
        <p:spPr>
          <a:xfrm>
            <a:off x="10531929" y="6499945"/>
            <a:ext cx="27362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Creswell, 2007</a:t>
            </a:r>
          </a:p>
        </p:txBody>
      </p:sp>
    </p:spTree>
    <p:extLst>
      <p:ext uri="{BB962C8B-B14F-4D97-AF65-F5344CB8AC3E}">
        <p14:creationId xmlns:p14="http://schemas.microsoft.com/office/powerpoint/2010/main" val="12827248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1B651FF-EB2B-77E6-7D75-AF0503B27B9B}"/>
              </a:ext>
            </a:extLst>
          </p:cNvPr>
          <p:cNvGraphicFramePr>
            <a:graphicFrameLocks noGrp="1"/>
          </p:cNvGraphicFramePr>
          <p:nvPr>
            <p:ph idx="1"/>
          </p:nvPr>
        </p:nvGraphicFramePr>
        <p:xfrm>
          <a:off x="279400" y="588168"/>
          <a:ext cx="10960100" cy="56816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5C5B9A8E-D615-F9FE-BDC9-425CC0D4D354}"/>
              </a:ext>
            </a:extLst>
          </p:cNvPr>
          <p:cNvSpPr>
            <a:spLocks noGrp="1"/>
          </p:cNvSpPr>
          <p:nvPr>
            <p:ph type="title"/>
          </p:nvPr>
        </p:nvSpPr>
        <p:spPr>
          <a:xfrm>
            <a:off x="4381500" y="2700338"/>
            <a:ext cx="3009900" cy="1147762"/>
          </a:xfrm>
        </p:spPr>
        <p:txBody>
          <a:bodyPr>
            <a:normAutofit fontScale="90000"/>
          </a:bodyPr>
          <a:lstStyle/>
          <a:p>
            <a:pPr algn="ctr"/>
            <a:r>
              <a:rPr lang="en-US" b="1" dirty="0">
                <a:latin typeface="Calibri (Headings)"/>
              </a:rPr>
              <a:t>Scientific Method</a:t>
            </a:r>
          </a:p>
        </p:txBody>
      </p:sp>
      <p:sp>
        <p:nvSpPr>
          <p:cNvPr id="5" name="Oval 4">
            <a:extLst>
              <a:ext uri="{FF2B5EF4-FFF2-40B4-BE49-F238E27FC236}">
                <a16:creationId xmlns:a16="http://schemas.microsoft.com/office/drawing/2014/main" id="{84A30122-CAB6-AF2D-0377-C28C7EF21CBA}"/>
              </a:ext>
            </a:extLst>
          </p:cNvPr>
          <p:cNvSpPr/>
          <p:nvPr/>
        </p:nvSpPr>
        <p:spPr>
          <a:xfrm>
            <a:off x="4616450" y="5282180"/>
            <a:ext cx="2286000" cy="1356180"/>
          </a:xfrm>
          <a:prstGeom prst="ellipse">
            <a:avLst/>
          </a:prstGeom>
          <a:noFill/>
          <a:ln w="165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75BDA7"/>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61510077-3A14-A240-281D-C07715695ABC}"/>
              </a:ext>
            </a:extLst>
          </p:cNvPr>
          <p:cNvSpPr txBox="1"/>
          <p:nvPr/>
        </p:nvSpPr>
        <p:spPr>
          <a:xfrm>
            <a:off x="509814" y="5602982"/>
            <a:ext cx="2819400"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58B6C0"/>
                </a:solidFill>
                <a:effectLst/>
                <a:uLnTx/>
                <a:uFillTx/>
                <a:latin typeface="Calibri" panose="020F0502020204030204"/>
                <a:ea typeface="+mn-ea"/>
                <a:cs typeface="+mn-cs"/>
              </a:rPr>
              <a:t>Research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58B6C0"/>
                </a:solidFill>
                <a:effectLst/>
                <a:uLnTx/>
                <a:uFillTx/>
                <a:latin typeface="Calibri" panose="020F0502020204030204"/>
                <a:ea typeface="+mn-ea"/>
                <a:cs typeface="+mn-cs"/>
              </a:rPr>
              <a:t>Methodology</a:t>
            </a:r>
          </a:p>
        </p:txBody>
      </p:sp>
    </p:spTree>
    <p:extLst>
      <p:ext uri="{BB962C8B-B14F-4D97-AF65-F5344CB8AC3E}">
        <p14:creationId xmlns:p14="http://schemas.microsoft.com/office/powerpoint/2010/main" val="27785942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41E6599-F64C-9914-4B53-91ADBBE145E4}"/>
              </a:ext>
            </a:extLst>
          </p:cNvPr>
          <p:cNvSpPr/>
          <p:nvPr/>
        </p:nvSpPr>
        <p:spPr>
          <a:xfrm>
            <a:off x="5012871" y="723839"/>
            <a:ext cx="6858000" cy="53997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6">
            <a:extLst>
              <a:ext uri="{FF2B5EF4-FFF2-40B4-BE49-F238E27FC236}">
                <a16:creationId xmlns:a16="http://schemas.microsoft.com/office/drawing/2014/main" id="{95C54C9D-0D80-4FA9-EC69-76E5BE275257}"/>
              </a:ext>
            </a:extLst>
          </p:cNvPr>
          <p:cNvSpPr>
            <a:spLocks noGrp="1"/>
          </p:cNvSpPr>
          <p:nvPr>
            <p:ph type="title"/>
          </p:nvPr>
        </p:nvSpPr>
        <p:spPr/>
        <p:txBody>
          <a:bodyPr/>
          <a:lstStyle/>
          <a:p>
            <a:r>
              <a:rPr lang="en-US" dirty="0"/>
              <a:t>QUAL Data</a:t>
            </a:r>
          </a:p>
        </p:txBody>
      </p:sp>
      <p:sp>
        <p:nvSpPr>
          <p:cNvPr id="8" name="Content Placeholder 7">
            <a:extLst>
              <a:ext uri="{FF2B5EF4-FFF2-40B4-BE49-F238E27FC236}">
                <a16:creationId xmlns:a16="http://schemas.microsoft.com/office/drawing/2014/main" id="{E6176DEF-7A2D-BCBE-552A-19FE81E5BB83}"/>
              </a:ext>
            </a:extLst>
          </p:cNvPr>
          <p:cNvSpPr>
            <a:spLocks noGrp="1"/>
          </p:cNvSpPr>
          <p:nvPr>
            <p:ph idx="1"/>
          </p:nvPr>
        </p:nvSpPr>
        <p:spPr/>
        <p:txBody>
          <a:bodyPr>
            <a:normAutofit/>
          </a:bodyPr>
          <a:lstStyle/>
          <a:p>
            <a:r>
              <a:rPr lang="en-US" sz="2800" dirty="0"/>
              <a:t>Interviews</a:t>
            </a:r>
          </a:p>
          <a:p>
            <a:r>
              <a:rPr lang="en-US" sz="2800" dirty="0"/>
              <a:t>Observations</a:t>
            </a:r>
            <a:endParaRPr lang="en-US" sz="2200" dirty="0"/>
          </a:p>
          <a:p>
            <a:r>
              <a:rPr lang="en-US" sz="2800" dirty="0"/>
              <a:t>Documents</a:t>
            </a:r>
          </a:p>
          <a:p>
            <a:r>
              <a:rPr lang="en-US" sz="2800" dirty="0"/>
              <a:t>Audiovisual Materials </a:t>
            </a:r>
          </a:p>
        </p:txBody>
      </p:sp>
      <p:pic>
        <p:nvPicPr>
          <p:cNvPr id="11" name="Picture 10">
            <a:extLst>
              <a:ext uri="{FF2B5EF4-FFF2-40B4-BE49-F238E27FC236}">
                <a16:creationId xmlns:a16="http://schemas.microsoft.com/office/drawing/2014/main" id="{719DF8E4-BF89-3FC1-875B-8C546D541942}"/>
              </a:ext>
            </a:extLst>
          </p:cNvPr>
          <p:cNvPicPr>
            <a:picLocks noChangeAspect="1"/>
          </p:cNvPicPr>
          <p:nvPr/>
        </p:nvPicPr>
        <p:blipFill>
          <a:blip r:embed="rId3"/>
          <a:stretch>
            <a:fillRect/>
          </a:stretch>
        </p:blipFill>
        <p:spPr>
          <a:xfrm>
            <a:off x="5339007" y="1027906"/>
            <a:ext cx="6249272" cy="4858428"/>
          </a:xfrm>
          <a:prstGeom prst="rect">
            <a:avLst/>
          </a:prstGeom>
        </p:spPr>
      </p:pic>
      <p:sp>
        <p:nvSpPr>
          <p:cNvPr id="12" name="TextBox 11">
            <a:extLst>
              <a:ext uri="{FF2B5EF4-FFF2-40B4-BE49-F238E27FC236}">
                <a16:creationId xmlns:a16="http://schemas.microsoft.com/office/drawing/2014/main" id="{69C9D2CF-C71C-D00D-C0AF-27B0F612E5FC}"/>
              </a:ext>
            </a:extLst>
          </p:cNvPr>
          <p:cNvSpPr txBox="1"/>
          <p:nvPr/>
        </p:nvSpPr>
        <p:spPr>
          <a:xfrm rot="2635816">
            <a:off x="9888805" y="1233505"/>
            <a:ext cx="2528888" cy="369332"/>
          </a:xfrm>
          <a:prstGeom prst="rect">
            <a:avLst/>
          </a:prstGeom>
          <a:solidFill>
            <a:schemeClr val="accent2">
              <a:alpha val="57000"/>
            </a:schemeClr>
          </a:solidFill>
          <a:effectLst>
            <a:outerShdw blurRad="50800" dist="50800" dir="5400000" algn="ctr" rotWithShape="0">
              <a:srgbClr val="000000">
                <a:alpha val="24000"/>
              </a:srgb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HANDOUT</a:t>
            </a:r>
          </a:p>
        </p:txBody>
      </p:sp>
      <p:sp>
        <p:nvSpPr>
          <p:cNvPr id="13" name="TextBox 12">
            <a:extLst>
              <a:ext uri="{FF2B5EF4-FFF2-40B4-BE49-F238E27FC236}">
                <a16:creationId xmlns:a16="http://schemas.microsoft.com/office/drawing/2014/main" id="{8062708C-F409-7FFD-BC31-E7636EF40B5A}"/>
              </a:ext>
            </a:extLst>
          </p:cNvPr>
          <p:cNvSpPr txBox="1"/>
          <p:nvPr/>
        </p:nvSpPr>
        <p:spPr>
          <a:xfrm>
            <a:off x="6928756" y="6123543"/>
            <a:ext cx="36195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a:ln>
                  <a:noFill/>
                </a:ln>
                <a:solidFill>
                  <a:prstClr val="black"/>
                </a:solidFill>
                <a:effectLst/>
                <a:uLnTx/>
                <a:uFillTx/>
                <a:latin typeface="Calibri" panose="020F0502020204030204"/>
                <a:ea typeface="+mn-ea"/>
                <a:cs typeface="+mn-cs"/>
              </a:rPr>
              <a:t>Handout from Lightning Session</a:t>
            </a:r>
          </a:p>
        </p:txBody>
      </p:sp>
    </p:spTree>
    <p:extLst>
      <p:ext uri="{BB962C8B-B14F-4D97-AF65-F5344CB8AC3E}">
        <p14:creationId xmlns:p14="http://schemas.microsoft.com/office/powerpoint/2010/main" val="30227489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1B651FF-EB2B-77E6-7D75-AF0503B27B9B}"/>
              </a:ext>
            </a:extLst>
          </p:cNvPr>
          <p:cNvGraphicFramePr>
            <a:graphicFrameLocks noGrp="1"/>
          </p:cNvGraphicFramePr>
          <p:nvPr>
            <p:ph idx="1"/>
          </p:nvPr>
        </p:nvGraphicFramePr>
        <p:xfrm>
          <a:off x="279400" y="588168"/>
          <a:ext cx="10960100" cy="56816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5C5B9A8E-D615-F9FE-BDC9-425CC0D4D354}"/>
              </a:ext>
            </a:extLst>
          </p:cNvPr>
          <p:cNvSpPr>
            <a:spLocks noGrp="1"/>
          </p:cNvSpPr>
          <p:nvPr>
            <p:ph type="title"/>
          </p:nvPr>
        </p:nvSpPr>
        <p:spPr>
          <a:xfrm>
            <a:off x="4381500" y="2700338"/>
            <a:ext cx="3009900" cy="1147762"/>
          </a:xfrm>
        </p:spPr>
        <p:txBody>
          <a:bodyPr>
            <a:normAutofit fontScale="90000"/>
          </a:bodyPr>
          <a:lstStyle/>
          <a:p>
            <a:pPr algn="ctr"/>
            <a:r>
              <a:rPr lang="en-US" b="1" dirty="0">
                <a:latin typeface="Calibri (Headings)"/>
              </a:rPr>
              <a:t>Scientific Method</a:t>
            </a:r>
          </a:p>
        </p:txBody>
      </p:sp>
      <p:sp>
        <p:nvSpPr>
          <p:cNvPr id="5" name="Oval 4">
            <a:extLst>
              <a:ext uri="{FF2B5EF4-FFF2-40B4-BE49-F238E27FC236}">
                <a16:creationId xmlns:a16="http://schemas.microsoft.com/office/drawing/2014/main" id="{84A30122-CAB6-AF2D-0377-C28C7EF21CBA}"/>
              </a:ext>
            </a:extLst>
          </p:cNvPr>
          <p:cNvSpPr/>
          <p:nvPr/>
        </p:nvSpPr>
        <p:spPr>
          <a:xfrm>
            <a:off x="2836636" y="4440746"/>
            <a:ext cx="2286000" cy="1356180"/>
          </a:xfrm>
          <a:prstGeom prst="ellipse">
            <a:avLst/>
          </a:prstGeom>
          <a:noFill/>
          <a:ln w="165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75BDA7"/>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61510077-3A14-A240-281D-C07715695ABC}"/>
              </a:ext>
            </a:extLst>
          </p:cNvPr>
          <p:cNvSpPr txBox="1"/>
          <p:nvPr/>
        </p:nvSpPr>
        <p:spPr>
          <a:xfrm>
            <a:off x="509814" y="5602982"/>
            <a:ext cx="2819400"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58B6C0"/>
                </a:solidFill>
                <a:effectLst/>
                <a:uLnTx/>
                <a:uFillTx/>
                <a:latin typeface="Calibri" panose="020F0502020204030204"/>
                <a:ea typeface="+mn-ea"/>
                <a:cs typeface="+mn-cs"/>
              </a:rPr>
              <a:t>Research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58B6C0"/>
                </a:solidFill>
                <a:effectLst/>
                <a:uLnTx/>
                <a:uFillTx/>
                <a:latin typeface="Calibri" panose="020F0502020204030204"/>
                <a:ea typeface="+mn-ea"/>
                <a:cs typeface="+mn-cs"/>
              </a:rPr>
              <a:t>Methodology</a:t>
            </a:r>
          </a:p>
        </p:txBody>
      </p:sp>
    </p:spTree>
    <p:extLst>
      <p:ext uri="{BB962C8B-B14F-4D97-AF65-F5344CB8AC3E}">
        <p14:creationId xmlns:p14="http://schemas.microsoft.com/office/powerpoint/2010/main" val="28094985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5846ADE-8B47-CEE5-DC36-A44026C99F4B}"/>
              </a:ext>
            </a:extLst>
          </p:cNvPr>
          <p:cNvSpPr/>
          <p:nvPr/>
        </p:nvSpPr>
        <p:spPr>
          <a:xfrm>
            <a:off x="6428015" y="212270"/>
            <a:ext cx="5274128" cy="65151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B4095AF-5E35-AF74-0829-0064993B21CB}"/>
              </a:ext>
            </a:extLst>
          </p:cNvPr>
          <p:cNvSpPr>
            <a:spLocks noGrp="1"/>
          </p:cNvSpPr>
          <p:nvPr>
            <p:ph type="title"/>
          </p:nvPr>
        </p:nvSpPr>
        <p:spPr>
          <a:xfrm>
            <a:off x="838200" y="681037"/>
            <a:ext cx="10515600" cy="1325563"/>
          </a:xfrm>
        </p:spPr>
        <p:txBody>
          <a:bodyPr/>
          <a:lstStyle/>
          <a:p>
            <a:r>
              <a:rPr lang="en-US" b="1" dirty="0"/>
              <a:t>QUAL Analysis</a:t>
            </a:r>
          </a:p>
        </p:txBody>
      </p:sp>
      <p:sp>
        <p:nvSpPr>
          <p:cNvPr id="3" name="Content Placeholder 2">
            <a:extLst>
              <a:ext uri="{FF2B5EF4-FFF2-40B4-BE49-F238E27FC236}">
                <a16:creationId xmlns:a16="http://schemas.microsoft.com/office/drawing/2014/main" id="{35B76290-916B-ADB0-71D1-9D98B0140572}"/>
              </a:ext>
            </a:extLst>
          </p:cNvPr>
          <p:cNvSpPr>
            <a:spLocks noGrp="1"/>
          </p:cNvSpPr>
          <p:nvPr>
            <p:ph idx="1"/>
          </p:nvPr>
        </p:nvSpPr>
        <p:spPr/>
        <p:txBody>
          <a:bodyPr>
            <a:normAutofit lnSpcReduction="10000"/>
          </a:bodyPr>
          <a:lstStyle/>
          <a:p>
            <a:r>
              <a:rPr lang="en-US" dirty="0"/>
              <a:t>Narrative Analysis</a:t>
            </a:r>
          </a:p>
          <a:p>
            <a:r>
              <a:rPr lang="en-US" dirty="0"/>
              <a:t>Thematic Analysis </a:t>
            </a:r>
          </a:p>
          <a:p>
            <a:r>
              <a:rPr lang="en-US" dirty="0"/>
              <a:t>Conversation Analysis</a:t>
            </a:r>
          </a:p>
          <a:p>
            <a:r>
              <a:rPr lang="en-US" dirty="0"/>
              <a:t>Phenomenological Analysis</a:t>
            </a:r>
          </a:p>
          <a:p>
            <a:r>
              <a:rPr lang="en-US" dirty="0"/>
              <a:t>Grounded Theory Analysis</a:t>
            </a:r>
          </a:p>
          <a:p>
            <a:r>
              <a:rPr lang="en-US" dirty="0"/>
              <a:t>Ethnographic Analysis </a:t>
            </a:r>
          </a:p>
          <a:p>
            <a:r>
              <a:rPr lang="en-US" dirty="0"/>
              <a:t>Case Study Analysis </a:t>
            </a:r>
          </a:p>
          <a:p>
            <a:r>
              <a:rPr lang="en-US" dirty="0"/>
              <a:t>Discourse Analysis </a:t>
            </a:r>
          </a:p>
          <a:p>
            <a:r>
              <a:rPr lang="en-US" i="1" dirty="0"/>
              <a:t>…and more….</a:t>
            </a:r>
          </a:p>
          <a:p>
            <a:endParaRPr lang="en-US" dirty="0"/>
          </a:p>
        </p:txBody>
      </p:sp>
      <p:pic>
        <p:nvPicPr>
          <p:cNvPr id="5" name="Picture 4">
            <a:extLst>
              <a:ext uri="{FF2B5EF4-FFF2-40B4-BE49-F238E27FC236}">
                <a16:creationId xmlns:a16="http://schemas.microsoft.com/office/drawing/2014/main" id="{16DEC2AA-66FD-3FD0-2C94-835E8E4CD740}"/>
              </a:ext>
            </a:extLst>
          </p:cNvPr>
          <p:cNvPicPr>
            <a:picLocks noChangeAspect="1"/>
          </p:cNvPicPr>
          <p:nvPr/>
        </p:nvPicPr>
        <p:blipFill>
          <a:blip r:embed="rId3"/>
          <a:stretch>
            <a:fillRect/>
          </a:stretch>
        </p:blipFill>
        <p:spPr>
          <a:xfrm>
            <a:off x="6716872" y="412373"/>
            <a:ext cx="4696414" cy="6114893"/>
          </a:xfrm>
          <a:prstGeom prst="rect">
            <a:avLst/>
          </a:prstGeom>
        </p:spPr>
      </p:pic>
      <p:sp>
        <p:nvSpPr>
          <p:cNvPr id="9" name="TextBox 8">
            <a:extLst>
              <a:ext uri="{FF2B5EF4-FFF2-40B4-BE49-F238E27FC236}">
                <a16:creationId xmlns:a16="http://schemas.microsoft.com/office/drawing/2014/main" id="{D9BCF1AE-B43D-AD71-F900-ABAF34EEA6B9}"/>
              </a:ext>
            </a:extLst>
          </p:cNvPr>
          <p:cNvSpPr txBox="1"/>
          <p:nvPr/>
        </p:nvSpPr>
        <p:spPr>
          <a:xfrm rot="2635816">
            <a:off x="9555999" y="843240"/>
            <a:ext cx="2682135" cy="369332"/>
          </a:xfrm>
          <a:prstGeom prst="rect">
            <a:avLst/>
          </a:prstGeom>
          <a:solidFill>
            <a:schemeClr val="accent2">
              <a:alpha val="57000"/>
            </a:schemeClr>
          </a:solidFill>
          <a:effectLst>
            <a:outerShdw blurRad="50800" dist="50800" dir="5400000" algn="ctr" rotWithShape="0">
              <a:srgbClr val="000000">
                <a:alpha val="24000"/>
              </a:srgb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HANDOUT</a:t>
            </a:r>
          </a:p>
        </p:txBody>
      </p:sp>
    </p:spTree>
    <p:extLst>
      <p:ext uri="{BB962C8B-B14F-4D97-AF65-F5344CB8AC3E}">
        <p14:creationId xmlns:p14="http://schemas.microsoft.com/office/powerpoint/2010/main" val="20565460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1B651FF-EB2B-77E6-7D75-AF0503B27B9B}"/>
              </a:ext>
            </a:extLst>
          </p:cNvPr>
          <p:cNvGraphicFramePr>
            <a:graphicFrameLocks noGrp="1"/>
          </p:cNvGraphicFramePr>
          <p:nvPr>
            <p:ph idx="1"/>
          </p:nvPr>
        </p:nvGraphicFramePr>
        <p:xfrm>
          <a:off x="279400" y="588168"/>
          <a:ext cx="10960100" cy="56816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5C5B9A8E-D615-F9FE-BDC9-425CC0D4D354}"/>
              </a:ext>
            </a:extLst>
          </p:cNvPr>
          <p:cNvSpPr>
            <a:spLocks noGrp="1"/>
          </p:cNvSpPr>
          <p:nvPr>
            <p:ph type="title"/>
          </p:nvPr>
        </p:nvSpPr>
        <p:spPr>
          <a:xfrm>
            <a:off x="4381500" y="2700338"/>
            <a:ext cx="3009900" cy="1147762"/>
          </a:xfrm>
        </p:spPr>
        <p:txBody>
          <a:bodyPr>
            <a:normAutofit fontScale="90000"/>
          </a:bodyPr>
          <a:lstStyle/>
          <a:p>
            <a:pPr algn="ctr"/>
            <a:r>
              <a:rPr lang="en-US" b="1" dirty="0">
                <a:latin typeface="Calibri (Headings)"/>
              </a:rPr>
              <a:t>Scientific Method</a:t>
            </a:r>
          </a:p>
        </p:txBody>
      </p:sp>
      <p:sp>
        <p:nvSpPr>
          <p:cNvPr id="5" name="Oval 4">
            <a:extLst>
              <a:ext uri="{FF2B5EF4-FFF2-40B4-BE49-F238E27FC236}">
                <a16:creationId xmlns:a16="http://schemas.microsoft.com/office/drawing/2014/main" id="{84A30122-CAB6-AF2D-0377-C28C7EF21CBA}"/>
              </a:ext>
            </a:extLst>
          </p:cNvPr>
          <p:cNvSpPr/>
          <p:nvPr/>
        </p:nvSpPr>
        <p:spPr>
          <a:xfrm>
            <a:off x="2336800" y="4051300"/>
            <a:ext cx="6845300" cy="2628900"/>
          </a:xfrm>
          <a:prstGeom prst="ellipse">
            <a:avLst/>
          </a:prstGeom>
          <a:noFill/>
          <a:ln w="165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8B6C0"/>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61510077-3A14-A240-281D-C07715695ABC}"/>
              </a:ext>
            </a:extLst>
          </p:cNvPr>
          <p:cNvSpPr txBox="1"/>
          <p:nvPr/>
        </p:nvSpPr>
        <p:spPr>
          <a:xfrm>
            <a:off x="509814" y="5602982"/>
            <a:ext cx="2819400"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58B6C0"/>
                </a:solidFill>
                <a:effectLst/>
                <a:uLnTx/>
                <a:uFillTx/>
                <a:latin typeface="Calibri" panose="020F0502020204030204"/>
                <a:ea typeface="+mn-ea"/>
                <a:cs typeface="+mn-cs"/>
              </a:rPr>
              <a:t>Research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58B6C0"/>
                </a:solidFill>
                <a:effectLst/>
                <a:uLnTx/>
                <a:uFillTx/>
                <a:latin typeface="Calibri" panose="020F0502020204030204"/>
                <a:ea typeface="+mn-ea"/>
                <a:cs typeface="+mn-cs"/>
              </a:rPr>
              <a:t>Methodology</a:t>
            </a:r>
          </a:p>
        </p:txBody>
      </p:sp>
    </p:spTree>
    <p:extLst>
      <p:ext uri="{BB962C8B-B14F-4D97-AF65-F5344CB8AC3E}">
        <p14:creationId xmlns:p14="http://schemas.microsoft.com/office/powerpoint/2010/main" val="8427905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4" name="Rectangle 2063">
            <a:extLst>
              <a:ext uri="{FF2B5EF4-FFF2-40B4-BE49-F238E27FC236}">
                <a16:creationId xmlns:a16="http://schemas.microsoft.com/office/drawing/2014/main" id="{3301E07F-4F79-4B58-8698-EF24DC1ECD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6" name="Arc 2065">
            <a:extLst>
              <a:ext uri="{FF2B5EF4-FFF2-40B4-BE49-F238E27FC236}">
                <a16:creationId xmlns:a16="http://schemas.microsoft.com/office/drawing/2014/main" id="{E58B2195-5055-402F-A3E7-53FF0E4980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25836" y="775849"/>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43B8DAA-E132-0453-A8B2-31CEC44C945C}"/>
              </a:ext>
            </a:extLst>
          </p:cNvPr>
          <p:cNvSpPr>
            <a:spLocks noGrp="1"/>
          </p:cNvSpPr>
          <p:nvPr>
            <p:ph type="ctrTitle"/>
          </p:nvPr>
        </p:nvSpPr>
        <p:spPr>
          <a:xfrm>
            <a:off x="4068005" y="1070017"/>
            <a:ext cx="10235554" cy="3060541"/>
          </a:xfrm>
        </p:spPr>
        <p:txBody>
          <a:bodyPr>
            <a:normAutofit/>
          </a:bodyPr>
          <a:lstStyle/>
          <a:p>
            <a:r>
              <a:rPr lang="en-US" sz="3800" b="1" dirty="0"/>
              <a:t>“Multiple ways of seeing” </a:t>
            </a:r>
            <a:br>
              <a:rPr lang="en-US" sz="3800" dirty="0">
                <a:solidFill>
                  <a:srgbClr val="FFFFFF"/>
                </a:solidFill>
              </a:rPr>
            </a:br>
            <a:r>
              <a:rPr lang="en-US" sz="3600" b="1" dirty="0"/>
              <a:t>the use of Qualitative &amp; </a:t>
            </a:r>
            <a:br>
              <a:rPr lang="en-US" sz="3600" b="1" dirty="0"/>
            </a:br>
            <a:r>
              <a:rPr lang="en-US" sz="3600" b="1" dirty="0"/>
              <a:t>Mixed-Method</a:t>
            </a:r>
            <a:endParaRPr lang="en-US" sz="3800" b="1" dirty="0"/>
          </a:p>
        </p:txBody>
      </p:sp>
      <p:sp>
        <p:nvSpPr>
          <p:cNvPr id="3" name="Subtitle 2">
            <a:extLst>
              <a:ext uri="{FF2B5EF4-FFF2-40B4-BE49-F238E27FC236}">
                <a16:creationId xmlns:a16="http://schemas.microsoft.com/office/drawing/2014/main" id="{52436CC6-3DF7-9A28-9A7A-A45AAAD43CE9}"/>
              </a:ext>
            </a:extLst>
          </p:cNvPr>
          <p:cNvSpPr>
            <a:spLocks noGrp="1"/>
          </p:cNvSpPr>
          <p:nvPr>
            <p:ph type="subTitle" idx="1"/>
          </p:nvPr>
        </p:nvSpPr>
        <p:spPr>
          <a:xfrm>
            <a:off x="7045943" y="4495512"/>
            <a:ext cx="4467792" cy="2410198"/>
          </a:xfrm>
        </p:spPr>
        <p:txBody>
          <a:bodyPr>
            <a:normAutofit/>
          </a:bodyPr>
          <a:lstStyle/>
          <a:p>
            <a:r>
              <a:rPr lang="en-US" dirty="0"/>
              <a:t>Karen K. Melton, Ph.D. </a:t>
            </a:r>
          </a:p>
          <a:p>
            <a:r>
              <a:rPr lang="en-US" dirty="0"/>
              <a:t>Human Sciences &amp; Design </a:t>
            </a:r>
          </a:p>
          <a:p>
            <a:r>
              <a:rPr lang="en-US" dirty="0"/>
              <a:t> Baylor University </a:t>
            </a:r>
          </a:p>
        </p:txBody>
      </p:sp>
      <p:sp>
        <p:nvSpPr>
          <p:cNvPr id="2068" name="Oval 2067">
            <a:extLst>
              <a:ext uri="{FF2B5EF4-FFF2-40B4-BE49-F238E27FC236}">
                <a16:creationId xmlns:a16="http://schemas.microsoft.com/office/drawing/2014/main" id="{9EE6F773-742A-491A-9A00-A2A150DF50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368" y="366810"/>
            <a:ext cx="6124381" cy="61243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50" name="Picture 2" descr="Franklin Ocular Device by Magnoli Clothiers &amp; Props">
            <a:extLst>
              <a:ext uri="{FF2B5EF4-FFF2-40B4-BE49-F238E27FC236}">
                <a16:creationId xmlns:a16="http://schemas.microsoft.com/office/drawing/2014/main" id="{34985037-CF3F-D43B-E2A4-67BC3E31E43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78265" y="2257124"/>
            <a:ext cx="5208338" cy="2343751"/>
          </a:xfrm>
          <a:custGeom>
            <a:avLst/>
            <a:gdLst/>
            <a:ahLst/>
            <a:cxnLst/>
            <a:rect l="l" t="t" r="r" b="b"/>
            <a:pathLst>
              <a:path w="4273177" h="4470400">
                <a:moveTo>
                  <a:pt x="75080" y="0"/>
                </a:moveTo>
                <a:lnTo>
                  <a:pt x="4198097" y="0"/>
                </a:lnTo>
                <a:cubicBezTo>
                  <a:pt x="4239563" y="0"/>
                  <a:pt x="4273177" y="33614"/>
                  <a:pt x="4273177" y="75080"/>
                </a:cubicBezTo>
                <a:lnTo>
                  <a:pt x="4273177" y="4395320"/>
                </a:lnTo>
                <a:cubicBezTo>
                  <a:pt x="4273177" y="4436786"/>
                  <a:pt x="4239563" y="4470400"/>
                  <a:pt x="4198097" y="4470400"/>
                </a:cubicBezTo>
                <a:lnTo>
                  <a:pt x="75080" y="4470400"/>
                </a:lnTo>
                <a:cubicBezTo>
                  <a:pt x="33614" y="4470400"/>
                  <a:pt x="0" y="4436786"/>
                  <a:pt x="0" y="4395320"/>
                </a:cubicBezTo>
                <a:lnTo>
                  <a:pt x="0" y="75080"/>
                </a:lnTo>
                <a:cubicBezTo>
                  <a:pt x="0" y="33614"/>
                  <a:pt x="33614" y="0"/>
                  <a:pt x="75080"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30834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69848-0CCC-07CC-BE82-135FD84A88A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BFC19FF-CC7B-ED32-6878-B5CA2BB50E10}"/>
              </a:ext>
            </a:extLst>
          </p:cNvPr>
          <p:cNvSpPr>
            <a:spLocks noGrp="1"/>
          </p:cNvSpPr>
          <p:nvPr>
            <p:ph idx="1"/>
          </p:nvPr>
        </p:nvSpPr>
        <p:spPr/>
        <p:txBody>
          <a:bodyPr/>
          <a:lstStyle/>
          <a:p>
            <a:endParaRPr lang="en-US" dirty="0"/>
          </a:p>
        </p:txBody>
      </p:sp>
      <p:pic>
        <p:nvPicPr>
          <p:cNvPr id="5122" name="Picture 2" descr="National Treasure 3' Is Officially in the Works | Hypebeast">
            <a:extLst>
              <a:ext uri="{FF2B5EF4-FFF2-40B4-BE49-F238E27FC236}">
                <a16:creationId xmlns:a16="http://schemas.microsoft.com/office/drawing/2014/main" id="{897A0AB8-EB7E-66A0-0ABD-F40EF05A5A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5500" y="110364"/>
            <a:ext cx="4527947" cy="301863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ADD7137-FF9F-71EC-DEC6-0BC1FE7EFC82}"/>
              </a:ext>
            </a:extLst>
          </p:cNvPr>
          <p:cNvPicPr>
            <a:picLocks noChangeAspect="1"/>
          </p:cNvPicPr>
          <p:nvPr/>
        </p:nvPicPr>
        <p:blipFill>
          <a:blip r:embed="rId4"/>
          <a:stretch>
            <a:fillRect/>
          </a:stretch>
        </p:blipFill>
        <p:spPr>
          <a:xfrm>
            <a:off x="5895500" y="3383756"/>
            <a:ext cx="4527947" cy="3363880"/>
          </a:xfrm>
          <a:prstGeom prst="rect">
            <a:avLst/>
          </a:prstGeom>
        </p:spPr>
      </p:pic>
      <p:pic>
        <p:nvPicPr>
          <p:cNvPr id="5130" name="Picture 10" descr="National Treasure (2004) - IMDb">
            <a:extLst>
              <a:ext uri="{FF2B5EF4-FFF2-40B4-BE49-F238E27FC236}">
                <a16:creationId xmlns:a16="http://schemas.microsoft.com/office/drawing/2014/main" id="{36CA3815-9B8E-E21F-C7ED-A0F1D2384C7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0"/>
            <a:ext cx="462756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51613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AFCE3218-9214-169A-DCA3-6BA9294D7361}"/>
              </a:ext>
            </a:extLst>
          </p:cNvPr>
          <p:cNvSpPr>
            <a:spLocks noGrp="1"/>
          </p:cNvSpPr>
          <p:nvPr>
            <p:ph type="title"/>
          </p:nvPr>
        </p:nvSpPr>
        <p:spPr>
          <a:xfrm>
            <a:off x="719138" y="139373"/>
            <a:ext cx="10515600" cy="1325563"/>
          </a:xfrm>
        </p:spPr>
        <p:txBody>
          <a:bodyPr/>
          <a:lstStyle/>
          <a:p>
            <a:r>
              <a:rPr lang="en-US" b="1" dirty="0"/>
              <a:t>Research Methodology</a:t>
            </a:r>
          </a:p>
        </p:txBody>
      </p:sp>
      <p:sp>
        <p:nvSpPr>
          <p:cNvPr id="12" name="Text Placeholder 11">
            <a:extLst>
              <a:ext uri="{FF2B5EF4-FFF2-40B4-BE49-F238E27FC236}">
                <a16:creationId xmlns:a16="http://schemas.microsoft.com/office/drawing/2014/main" id="{F9FE58E6-2684-2843-AC51-A255668573DF}"/>
              </a:ext>
            </a:extLst>
          </p:cNvPr>
          <p:cNvSpPr>
            <a:spLocks noGrp="1"/>
          </p:cNvSpPr>
          <p:nvPr>
            <p:ph type="body" idx="1"/>
          </p:nvPr>
        </p:nvSpPr>
        <p:spPr>
          <a:xfrm>
            <a:off x="836612" y="1268527"/>
            <a:ext cx="5157787" cy="823912"/>
          </a:xfrm>
        </p:spPr>
        <p:txBody>
          <a:bodyPr/>
          <a:lstStyle/>
          <a:p>
            <a:r>
              <a:rPr lang="en-US" dirty="0"/>
              <a:t>Quantitative (QUAN)</a:t>
            </a:r>
          </a:p>
        </p:txBody>
      </p:sp>
      <p:sp>
        <p:nvSpPr>
          <p:cNvPr id="13" name="Content Placeholder 12">
            <a:extLst>
              <a:ext uri="{FF2B5EF4-FFF2-40B4-BE49-F238E27FC236}">
                <a16:creationId xmlns:a16="http://schemas.microsoft.com/office/drawing/2014/main" id="{A83DFF97-3129-7AF0-71FA-065B2E5A1599}"/>
              </a:ext>
            </a:extLst>
          </p:cNvPr>
          <p:cNvSpPr>
            <a:spLocks noGrp="1"/>
          </p:cNvSpPr>
          <p:nvPr>
            <p:ph sz="half" idx="2"/>
          </p:nvPr>
        </p:nvSpPr>
        <p:spPr>
          <a:xfrm>
            <a:off x="952501" y="2302329"/>
            <a:ext cx="4886325" cy="4431649"/>
          </a:xfrm>
        </p:spPr>
        <p:txBody>
          <a:bodyPr>
            <a:normAutofit/>
          </a:bodyPr>
          <a:lstStyle/>
          <a:p>
            <a:r>
              <a:rPr lang="en-US" sz="2400" dirty="0"/>
              <a:t>Measuring variables-numerical data</a:t>
            </a:r>
          </a:p>
          <a:p>
            <a:pPr lvl="1"/>
            <a:r>
              <a:rPr lang="en-US" sz="2000" dirty="0"/>
              <a:t>Surveys</a:t>
            </a:r>
          </a:p>
          <a:p>
            <a:pPr lvl="1"/>
            <a:r>
              <a:rPr lang="en-US" sz="2000" dirty="0"/>
              <a:t>Physiological instruments (HR, oxytocin)</a:t>
            </a:r>
          </a:p>
          <a:p>
            <a:r>
              <a:rPr lang="en-US" sz="2400" dirty="0"/>
              <a:t>Experiment, Cross-sectional </a:t>
            </a:r>
          </a:p>
          <a:p>
            <a:r>
              <a:rPr lang="en-US" sz="2400" dirty="0"/>
              <a:t>Statistical models- relationships </a:t>
            </a:r>
          </a:p>
          <a:p>
            <a:r>
              <a:rPr lang="en-US" sz="2400" dirty="0"/>
              <a:t>Understand, describe, predict</a:t>
            </a:r>
          </a:p>
        </p:txBody>
      </p:sp>
      <p:sp>
        <p:nvSpPr>
          <p:cNvPr id="14" name="Text Placeholder 13">
            <a:extLst>
              <a:ext uri="{FF2B5EF4-FFF2-40B4-BE49-F238E27FC236}">
                <a16:creationId xmlns:a16="http://schemas.microsoft.com/office/drawing/2014/main" id="{95B8B97E-4DA4-ECAA-4E2C-BE2E5ED1CE59}"/>
              </a:ext>
            </a:extLst>
          </p:cNvPr>
          <p:cNvSpPr>
            <a:spLocks noGrp="1"/>
          </p:cNvSpPr>
          <p:nvPr>
            <p:ph type="body" sz="quarter" idx="3"/>
          </p:nvPr>
        </p:nvSpPr>
        <p:spPr>
          <a:xfrm>
            <a:off x="6197603" y="1316153"/>
            <a:ext cx="5183188" cy="823912"/>
          </a:xfrm>
        </p:spPr>
        <p:txBody>
          <a:bodyPr/>
          <a:lstStyle/>
          <a:p>
            <a:r>
              <a:rPr lang="en-US" dirty="0"/>
              <a:t>QUALITATIVE (QUAL)</a:t>
            </a:r>
          </a:p>
        </p:txBody>
      </p:sp>
      <p:sp>
        <p:nvSpPr>
          <p:cNvPr id="15" name="Content Placeholder 14">
            <a:extLst>
              <a:ext uri="{FF2B5EF4-FFF2-40B4-BE49-F238E27FC236}">
                <a16:creationId xmlns:a16="http://schemas.microsoft.com/office/drawing/2014/main" id="{27BB1C9F-A77D-F10E-351C-1B3A3376A1AA}"/>
              </a:ext>
            </a:extLst>
          </p:cNvPr>
          <p:cNvSpPr>
            <a:spLocks noGrp="1"/>
          </p:cNvSpPr>
          <p:nvPr>
            <p:ph sz="quarter" idx="4"/>
          </p:nvPr>
        </p:nvSpPr>
        <p:spPr>
          <a:xfrm>
            <a:off x="6353174" y="2302329"/>
            <a:ext cx="4886325" cy="4123871"/>
          </a:xfrm>
        </p:spPr>
        <p:txBody>
          <a:bodyPr>
            <a:normAutofit/>
          </a:bodyPr>
          <a:lstStyle/>
          <a:p>
            <a:r>
              <a:rPr lang="en-US" sz="2400" dirty="0"/>
              <a:t>Descriptive (non-numerical) data</a:t>
            </a:r>
          </a:p>
          <a:p>
            <a:pPr lvl="1"/>
            <a:r>
              <a:rPr lang="en-US" sz="1800" dirty="0"/>
              <a:t>Interviews</a:t>
            </a:r>
          </a:p>
          <a:p>
            <a:pPr lvl="1"/>
            <a:r>
              <a:rPr lang="en-US" sz="1800" dirty="0"/>
              <a:t>Observations </a:t>
            </a:r>
          </a:p>
          <a:p>
            <a:pPr lvl="1"/>
            <a:r>
              <a:rPr lang="en-US" sz="1800" dirty="0"/>
              <a:t>Documents</a:t>
            </a:r>
          </a:p>
          <a:p>
            <a:pPr lvl="1"/>
            <a:r>
              <a:rPr lang="en-US" sz="1800" dirty="0"/>
              <a:t>Audio-visual </a:t>
            </a:r>
          </a:p>
          <a:p>
            <a:r>
              <a:rPr lang="en-US" sz="2400" dirty="0"/>
              <a:t>Natural-setting or Lab</a:t>
            </a:r>
          </a:p>
          <a:p>
            <a:r>
              <a:rPr lang="en-US" sz="2400" dirty="0"/>
              <a:t>Personal accounts of experiences</a:t>
            </a:r>
          </a:p>
          <a:p>
            <a:r>
              <a:rPr lang="en-US" sz="2400" dirty="0"/>
              <a:t>Meaning-making of “HOW” individuals perceive the world</a:t>
            </a:r>
          </a:p>
          <a:p>
            <a:endParaRPr lang="en-US" sz="2000" dirty="0"/>
          </a:p>
        </p:txBody>
      </p:sp>
      <p:sp>
        <p:nvSpPr>
          <p:cNvPr id="17" name="TextBox 16">
            <a:extLst>
              <a:ext uri="{FF2B5EF4-FFF2-40B4-BE49-F238E27FC236}">
                <a16:creationId xmlns:a16="http://schemas.microsoft.com/office/drawing/2014/main" id="{9461FBFC-52A4-9CD0-D036-29CEEC989DBA}"/>
              </a:ext>
            </a:extLst>
          </p:cNvPr>
          <p:cNvSpPr txBox="1"/>
          <p:nvPr/>
        </p:nvSpPr>
        <p:spPr>
          <a:xfrm>
            <a:off x="9988549" y="6426200"/>
            <a:ext cx="250190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Calibri" panose="020F0502020204030204"/>
                <a:ea typeface="+mn-ea"/>
                <a:cs typeface="+mn-cs"/>
              </a:rPr>
              <a:t>Source: APA  Dictionary</a:t>
            </a:r>
          </a:p>
        </p:txBody>
      </p:sp>
      <p:pic>
        <p:nvPicPr>
          <p:cNvPr id="4" name="Picture 2" descr="Franklin Ocular Device by Magnoli Clothiers &amp; Props">
            <a:extLst>
              <a:ext uri="{FF2B5EF4-FFF2-40B4-BE49-F238E27FC236}">
                <a16:creationId xmlns:a16="http://schemas.microsoft.com/office/drawing/2014/main" id="{29357046-9CAD-7C93-FF69-D6D04C3E3E9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96000" y="184089"/>
            <a:ext cx="2335406" cy="1050932"/>
          </a:xfrm>
          <a:custGeom>
            <a:avLst/>
            <a:gdLst/>
            <a:ahLst/>
            <a:cxnLst/>
            <a:rect l="l" t="t" r="r" b="b"/>
            <a:pathLst>
              <a:path w="4273177" h="4470400">
                <a:moveTo>
                  <a:pt x="75080" y="0"/>
                </a:moveTo>
                <a:lnTo>
                  <a:pt x="4198097" y="0"/>
                </a:lnTo>
                <a:cubicBezTo>
                  <a:pt x="4239563" y="0"/>
                  <a:pt x="4273177" y="33614"/>
                  <a:pt x="4273177" y="75080"/>
                </a:cubicBezTo>
                <a:lnTo>
                  <a:pt x="4273177" y="4395320"/>
                </a:lnTo>
                <a:cubicBezTo>
                  <a:pt x="4273177" y="4436786"/>
                  <a:pt x="4239563" y="4470400"/>
                  <a:pt x="4198097" y="4470400"/>
                </a:cubicBezTo>
                <a:lnTo>
                  <a:pt x="75080" y="4470400"/>
                </a:lnTo>
                <a:cubicBezTo>
                  <a:pt x="33614" y="4470400"/>
                  <a:pt x="0" y="4436786"/>
                  <a:pt x="0" y="4395320"/>
                </a:cubicBezTo>
                <a:lnTo>
                  <a:pt x="0" y="75080"/>
                </a:lnTo>
                <a:cubicBezTo>
                  <a:pt x="0" y="33614"/>
                  <a:pt x="33614" y="0"/>
                  <a:pt x="75080" y="0"/>
                </a:cubicBezTo>
                <a:close/>
              </a:path>
            </a:pathLst>
          </a:custGeom>
          <a:noFill/>
          <a:extLst>
            <a:ext uri="{909E8E84-426E-40DD-AFC4-6F175D3DCCD1}">
              <a14:hiddenFill xmlns:a14="http://schemas.microsoft.com/office/drawing/2010/main">
                <a:solidFill>
                  <a:srgbClr val="FFFFFF"/>
                </a:solidFill>
              </a14:hiddenFill>
            </a:ext>
          </a:extLst>
        </p:spPr>
      </p:pic>
      <p:sp>
        <p:nvSpPr>
          <p:cNvPr id="5" name="Oval 4">
            <a:extLst>
              <a:ext uri="{FF2B5EF4-FFF2-40B4-BE49-F238E27FC236}">
                <a16:creationId xmlns:a16="http://schemas.microsoft.com/office/drawing/2014/main" id="{899C6DBA-E195-D82F-D1CF-7ABDDBF08B68}"/>
              </a:ext>
            </a:extLst>
          </p:cNvPr>
          <p:cNvSpPr/>
          <p:nvPr/>
        </p:nvSpPr>
        <p:spPr>
          <a:xfrm>
            <a:off x="115890" y="1341467"/>
            <a:ext cx="6921723" cy="4732761"/>
          </a:xfrm>
          <a:prstGeom prst="ellipse">
            <a:avLst/>
          </a:prstGeom>
          <a:solidFill>
            <a:schemeClr val="accent3">
              <a:alpha val="6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a:extLst>
              <a:ext uri="{FF2B5EF4-FFF2-40B4-BE49-F238E27FC236}">
                <a16:creationId xmlns:a16="http://schemas.microsoft.com/office/drawing/2014/main" id="{E70069AF-B68C-8732-08E9-FF2CC7326DFD}"/>
              </a:ext>
            </a:extLst>
          </p:cNvPr>
          <p:cNvSpPr/>
          <p:nvPr/>
        </p:nvSpPr>
        <p:spPr>
          <a:xfrm>
            <a:off x="4424939" y="1492732"/>
            <a:ext cx="6921723" cy="4258339"/>
          </a:xfrm>
          <a:prstGeom prst="ellipse">
            <a:avLst/>
          </a:prstGeom>
          <a:solidFill>
            <a:schemeClr val="accent2">
              <a:alpha val="6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Star: 5 Points 6">
            <a:extLst>
              <a:ext uri="{FF2B5EF4-FFF2-40B4-BE49-F238E27FC236}">
                <a16:creationId xmlns:a16="http://schemas.microsoft.com/office/drawing/2014/main" id="{01FCCFEB-C9C2-BFDD-62F4-B97647AC95E8}"/>
              </a:ext>
            </a:extLst>
          </p:cNvPr>
          <p:cNvSpPr/>
          <p:nvPr/>
        </p:nvSpPr>
        <p:spPr>
          <a:xfrm>
            <a:off x="5133979" y="3010252"/>
            <a:ext cx="1330322" cy="1159328"/>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270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AE3855B-7EE1-AE71-25D0-9BC65FEA6679}"/>
              </a:ext>
            </a:extLst>
          </p:cNvPr>
          <p:cNvSpPr>
            <a:spLocks noGrp="1"/>
          </p:cNvSpPr>
          <p:nvPr>
            <p:ph type="title"/>
          </p:nvPr>
        </p:nvSpPr>
        <p:spPr/>
        <p:txBody>
          <a:bodyPr/>
          <a:lstStyle/>
          <a:p>
            <a:r>
              <a:rPr lang="en-US" dirty="0"/>
              <a:t>Mixing Methods: Multiple Lens  </a:t>
            </a:r>
          </a:p>
        </p:txBody>
      </p:sp>
      <p:sp>
        <p:nvSpPr>
          <p:cNvPr id="9" name="Content Placeholder 8">
            <a:extLst>
              <a:ext uri="{FF2B5EF4-FFF2-40B4-BE49-F238E27FC236}">
                <a16:creationId xmlns:a16="http://schemas.microsoft.com/office/drawing/2014/main" id="{F25C1F8A-D9D9-0E27-2884-A7D5031FBCA1}"/>
              </a:ext>
            </a:extLst>
          </p:cNvPr>
          <p:cNvSpPr>
            <a:spLocks noGrp="1"/>
          </p:cNvSpPr>
          <p:nvPr>
            <p:ph sz="half" idx="1"/>
          </p:nvPr>
        </p:nvSpPr>
        <p:spPr>
          <a:xfrm>
            <a:off x="838199" y="1825625"/>
            <a:ext cx="5660571" cy="4351338"/>
          </a:xfrm>
        </p:spPr>
        <p:txBody>
          <a:bodyPr/>
          <a:lstStyle/>
          <a:p>
            <a:r>
              <a:rPr lang="en-US" dirty="0"/>
              <a:t>Data</a:t>
            </a:r>
          </a:p>
          <a:p>
            <a:pPr lvl="1"/>
            <a:r>
              <a:rPr lang="en-US" dirty="0"/>
              <a:t>QUAN: numerical</a:t>
            </a:r>
          </a:p>
          <a:p>
            <a:pPr lvl="1"/>
            <a:r>
              <a:rPr lang="en-US" dirty="0"/>
              <a:t>QUAL: non-numerical, words, text, etc. </a:t>
            </a:r>
          </a:p>
          <a:p>
            <a:pPr marL="457200" lvl="1" indent="0">
              <a:buNone/>
            </a:pPr>
            <a:endParaRPr lang="en-US" dirty="0"/>
          </a:p>
          <a:p>
            <a:r>
              <a:rPr lang="en-US" dirty="0"/>
              <a:t>Analysis</a:t>
            </a:r>
          </a:p>
          <a:p>
            <a:pPr lvl="1"/>
            <a:r>
              <a:rPr lang="en-US" dirty="0"/>
              <a:t>QUAN: statistical models</a:t>
            </a:r>
          </a:p>
          <a:p>
            <a:pPr lvl="1"/>
            <a:r>
              <a:rPr lang="en-US" dirty="0"/>
              <a:t>QUAL: meaning-making </a:t>
            </a:r>
          </a:p>
        </p:txBody>
      </p:sp>
      <p:graphicFrame>
        <p:nvGraphicFramePr>
          <p:cNvPr id="11" name="Table 11">
            <a:extLst>
              <a:ext uri="{FF2B5EF4-FFF2-40B4-BE49-F238E27FC236}">
                <a16:creationId xmlns:a16="http://schemas.microsoft.com/office/drawing/2014/main" id="{2D91620F-1410-0FD8-EC13-714C6FF92CE8}"/>
              </a:ext>
            </a:extLst>
          </p:cNvPr>
          <p:cNvGraphicFramePr>
            <a:graphicFrameLocks noGrp="1"/>
          </p:cNvGraphicFramePr>
          <p:nvPr>
            <p:ph sz="half" idx="2"/>
          </p:nvPr>
        </p:nvGraphicFramePr>
        <p:xfrm>
          <a:off x="6902670" y="2186151"/>
          <a:ext cx="4198064" cy="1983308"/>
        </p:xfrm>
        <a:graphic>
          <a:graphicData uri="http://schemas.openxmlformats.org/drawingml/2006/table">
            <a:tbl>
              <a:tblPr firstRow="1" bandRow="1">
                <a:tableStyleId>{2D5ABB26-0587-4C30-8999-92F81FD0307C}</a:tableStyleId>
              </a:tblPr>
              <a:tblGrid>
                <a:gridCol w="1201459">
                  <a:extLst>
                    <a:ext uri="{9D8B030D-6E8A-4147-A177-3AD203B41FA5}">
                      <a16:colId xmlns:a16="http://schemas.microsoft.com/office/drawing/2014/main" val="2366835771"/>
                    </a:ext>
                  </a:extLst>
                </a:gridCol>
                <a:gridCol w="299336">
                  <a:extLst>
                    <a:ext uri="{9D8B030D-6E8A-4147-A177-3AD203B41FA5}">
                      <a16:colId xmlns:a16="http://schemas.microsoft.com/office/drawing/2014/main" val="2133951551"/>
                    </a:ext>
                  </a:extLst>
                </a:gridCol>
                <a:gridCol w="1282780">
                  <a:extLst>
                    <a:ext uri="{9D8B030D-6E8A-4147-A177-3AD203B41FA5}">
                      <a16:colId xmlns:a16="http://schemas.microsoft.com/office/drawing/2014/main" val="2681331484"/>
                    </a:ext>
                  </a:extLst>
                </a:gridCol>
                <a:gridCol w="1414489">
                  <a:extLst>
                    <a:ext uri="{9D8B030D-6E8A-4147-A177-3AD203B41FA5}">
                      <a16:colId xmlns:a16="http://schemas.microsoft.com/office/drawing/2014/main" val="2260989289"/>
                    </a:ext>
                  </a:extLst>
                </a:gridCol>
              </a:tblGrid>
              <a:tr h="495827">
                <a:tc>
                  <a:txBody>
                    <a:bodyPr/>
                    <a:lstStyle/>
                    <a:p>
                      <a:endParaRPr lang="en-US" sz="2400" dirty="0"/>
                    </a:p>
                  </a:txBody>
                  <a:tcP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tcPr>
                </a:tc>
                <a:tc>
                  <a:txBody>
                    <a:bodyPr/>
                    <a:lstStyle/>
                    <a:p>
                      <a:pPr algn="ctr"/>
                      <a:endParaRPr lang="en-US" sz="2400" dirty="0"/>
                    </a:p>
                  </a:txBody>
                  <a:tcP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en-US" sz="2400" i="1" dirty="0"/>
                        <a:t>Data</a:t>
                      </a:r>
                    </a:p>
                  </a:txBody>
                  <a:tcP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tc>
                <a:extLst>
                  <a:ext uri="{0D108BD9-81ED-4DB2-BD59-A6C34878D82A}">
                    <a16:rowId xmlns:a16="http://schemas.microsoft.com/office/drawing/2014/main" val="1499647559"/>
                  </a:ext>
                </a:extLst>
              </a:tr>
              <a:tr h="495827">
                <a:tc>
                  <a:txBody>
                    <a:bodyPr/>
                    <a:lstStyle/>
                    <a:p>
                      <a:r>
                        <a:rPr lang="en-US" sz="2400" i="1" dirty="0"/>
                        <a:t>Analysis</a:t>
                      </a:r>
                    </a:p>
                  </a:txBody>
                  <a:tcPr>
                    <a:lnL w="12700" cap="flat" cmpd="sng" algn="ctr">
                      <a:solidFill>
                        <a:schemeClr val="tx1"/>
                      </a:solidFill>
                      <a:prstDash val="solid"/>
                      <a:round/>
                      <a:headEnd type="none" w="med" len="med"/>
                      <a:tailEnd type="none" w="med" len="med"/>
                    </a:lnL>
                    <a:lnR>
                      <a:noFill/>
                    </a:lnR>
                    <a:lnB w="12700" cap="flat" cmpd="sng" algn="ctr">
                      <a:solidFill>
                        <a:schemeClr val="tx1"/>
                      </a:solidFill>
                      <a:prstDash val="solid"/>
                      <a:round/>
                      <a:headEnd type="none" w="med" len="med"/>
                      <a:tailEnd type="none" w="med" len="med"/>
                    </a:lnB>
                  </a:tcPr>
                </a:tc>
                <a:tc>
                  <a:txBody>
                    <a:bodyPr/>
                    <a:lstStyle/>
                    <a:p>
                      <a:endParaRPr lang="en-US" sz="2400" dirty="0"/>
                    </a:p>
                  </a:txBody>
                  <a:tcP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a:t>QUAN</a:t>
                      </a:r>
                    </a:p>
                  </a:txBody>
                  <a:tcPr>
                    <a:lnL>
                      <a:noFill/>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400" dirty="0"/>
                        <a:t>QUAL</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59337278"/>
                  </a:ext>
                </a:extLst>
              </a:tr>
              <a:tr h="495827">
                <a:tc>
                  <a:txBody>
                    <a:bodyPr/>
                    <a:lstStyle/>
                    <a:p>
                      <a:r>
                        <a:rPr lang="en-US" sz="2400" dirty="0"/>
                        <a:t>QUAN</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endParaRPr lang="en-US" sz="2400" dirty="0"/>
                    </a:p>
                  </a:txBody>
                  <a:tcPr>
                    <a:lnT w="12700" cap="flat" cmpd="sng" algn="ctr">
                      <a:noFill/>
                      <a:prstDash val="solid"/>
                      <a:round/>
                      <a:headEnd type="none" w="med" len="med"/>
                      <a:tailEnd type="none" w="med" len="med"/>
                    </a:lnT>
                  </a:tcPr>
                </a:tc>
                <a:tc>
                  <a:txBody>
                    <a:bodyPr/>
                    <a:lstStyle/>
                    <a:p>
                      <a:pPr algn="ctr"/>
                      <a:r>
                        <a:rPr lang="en-US" sz="2400" b="1" dirty="0">
                          <a:solidFill>
                            <a:schemeClr val="tx1"/>
                          </a:solidFill>
                        </a:rPr>
                        <a:t>  A*</a:t>
                      </a:r>
                    </a:p>
                  </a:txBody>
                  <a:tcPr>
                    <a:lnT w="12700" cap="flat" cmpd="sng" algn="ctr">
                      <a:solidFill>
                        <a:schemeClr val="tx1"/>
                      </a:solidFill>
                      <a:prstDash val="solid"/>
                      <a:round/>
                      <a:headEnd type="none" w="med" len="med"/>
                      <a:tailEnd type="none" w="med" len="med"/>
                    </a:lnT>
                  </a:tcPr>
                </a:tc>
                <a:tc>
                  <a:txBody>
                    <a:bodyPr/>
                    <a:lstStyle/>
                    <a:p>
                      <a:pPr algn="ctr"/>
                      <a:r>
                        <a:rPr lang="en-US" sz="2400" b="1" dirty="0">
                          <a:solidFill>
                            <a:schemeClr val="accent2"/>
                          </a:solidFill>
                        </a:rPr>
                        <a:t>B</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885590353"/>
                  </a:ext>
                </a:extLst>
              </a:tr>
              <a:tr h="495827">
                <a:tc>
                  <a:txBody>
                    <a:bodyPr/>
                    <a:lstStyle/>
                    <a:p>
                      <a:r>
                        <a:rPr lang="en-US" sz="2400" dirty="0"/>
                        <a:t>QUAL </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endParaRPr lang="en-US" sz="2400" dirty="0"/>
                    </a:p>
                  </a:txBody>
                  <a:tcPr>
                    <a:lnB w="12700" cap="flat" cmpd="sng" algn="ctr">
                      <a:solidFill>
                        <a:schemeClr val="tx1"/>
                      </a:solidFill>
                      <a:prstDash val="solid"/>
                      <a:round/>
                      <a:headEnd type="none" w="med" len="med"/>
                      <a:tailEnd type="none" w="med" len="med"/>
                    </a:lnB>
                  </a:tcPr>
                </a:tc>
                <a:tc>
                  <a:txBody>
                    <a:bodyPr/>
                    <a:lstStyle/>
                    <a:p>
                      <a:pPr algn="ctr"/>
                      <a:r>
                        <a:rPr lang="en-US" sz="2400" b="1" dirty="0">
                          <a:solidFill>
                            <a:schemeClr val="accent2"/>
                          </a:solidFill>
                        </a:rPr>
                        <a:t>C</a:t>
                      </a:r>
                    </a:p>
                  </a:txBody>
                  <a:tcPr>
                    <a:lnB w="12700" cap="flat" cmpd="sng" algn="ctr">
                      <a:solidFill>
                        <a:schemeClr val="tx1"/>
                      </a:solidFill>
                      <a:prstDash val="solid"/>
                      <a:round/>
                      <a:headEnd type="none" w="med" len="med"/>
                      <a:tailEnd type="none" w="med" len="med"/>
                    </a:lnB>
                  </a:tcPr>
                </a:tc>
                <a:tc>
                  <a:txBody>
                    <a:bodyPr/>
                    <a:lstStyle/>
                    <a:p>
                      <a:pPr algn="ctr"/>
                      <a:r>
                        <a:rPr lang="en-US" sz="2400" b="1" dirty="0">
                          <a:solidFill>
                            <a:schemeClr val="tx1"/>
                          </a:solidFill>
                        </a:rPr>
                        <a:t>  D*</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55147620"/>
                  </a:ext>
                </a:extLst>
              </a:tr>
            </a:tbl>
          </a:graphicData>
        </a:graphic>
      </p:graphicFrame>
      <p:sp>
        <p:nvSpPr>
          <p:cNvPr id="12" name="TextBox 11">
            <a:extLst>
              <a:ext uri="{FF2B5EF4-FFF2-40B4-BE49-F238E27FC236}">
                <a16:creationId xmlns:a16="http://schemas.microsoft.com/office/drawing/2014/main" id="{CFC62486-B0EE-C604-52FE-49608B20FCB2}"/>
              </a:ext>
            </a:extLst>
          </p:cNvPr>
          <p:cNvSpPr txBox="1"/>
          <p:nvPr/>
        </p:nvSpPr>
        <p:spPr>
          <a:xfrm>
            <a:off x="6830292" y="4169459"/>
            <a:ext cx="528933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*Traditionally thought of as </a:t>
            </a:r>
            <a:r>
              <a:rPr kumimoji="0" lang="en-US" sz="1800" b="0" i="1" u="none" strike="noStrike" kern="1200" cap="none" spc="0" normalizeH="0" baseline="0" noProof="0" dirty="0" err="1">
                <a:ln>
                  <a:noFill/>
                </a:ln>
                <a:solidFill>
                  <a:prstClr val="black"/>
                </a:solidFill>
                <a:effectLst/>
                <a:uLnTx/>
                <a:uFillTx/>
                <a:latin typeface="Calibri" panose="020F0502020204030204"/>
                <a:ea typeface="+mn-ea"/>
                <a:cs typeface="+mn-cs"/>
              </a:rPr>
              <a:t>quan</a:t>
            </a: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 or qual methodology. </a:t>
            </a:r>
          </a:p>
        </p:txBody>
      </p:sp>
      <p:pic>
        <p:nvPicPr>
          <p:cNvPr id="13" name="Picture 2" descr="Franklin Ocular Device by Magnoli Clothiers &amp; Props">
            <a:extLst>
              <a:ext uri="{FF2B5EF4-FFF2-40B4-BE49-F238E27FC236}">
                <a16:creationId xmlns:a16="http://schemas.microsoft.com/office/drawing/2014/main" id="{1CF90DA3-9358-8157-9DDA-0DAB7555DC4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765328" y="421300"/>
            <a:ext cx="2335406" cy="1050932"/>
          </a:xfrm>
          <a:custGeom>
            <a:avLst/>
            <a:gdLst/>
            <a:ahLst/>
            <a:cxnLst/>
            <a:rect l="l" t="t" r="r" b="b"/>
            <a:pathLst>
              <a:path w="4273177" h="4470400">
                <a:moveTo>
                  <a:pt x="75080" y="0"/>
                </a:moveTo>
                <a:lnTo>
                  <a:pt x="4198097" y="0"/>
                </a:lnTo>
                <a:cubicBezTo>
                  <a:pt x="4239563" y="0"/>
                  <a:pt x="4273177" y="33614"/>
                  <a:pt x="4273177" y="75080"/>
                </a:cubicBezTo>
                <a:lnTo>
                  <a:pt x="4273177" y="4395320"/>
                </a:lnTo>
                <a:cubicBezTo>
                  <a:pt x="4273177" y="4436786"/>
                  <a:pt x="4239563" y="4470400"/>
                  <a:pt x="4198097" y="4470400"/>
                </a:cubicBezTo>
                <a:lnTo>
                  <a:pt x="75080" y="4470400"/>
                </a:lnTo>
                <a:cubicBezTo>
                  <a:pt x="33614" y="4470400"/>
                  <a:pt x="0" y="4436786"/>
                  <a:pt x="0" y="4395320"/>
                </a:cubicBezTo>
                <a:lnTo>
                  <a:pt x="0" y="75080"/>
                </a:lnTo>
                <a:cubicBezTo>
                  <a:pt x="0" y="33614"/>
                  <a:pt x="33614" y="0"/>
                  <a:pt x="75080"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01904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2D7EEBE-7EBE-FA40-1CFB-9C914D952D42}"/>
              </a:ext>
            </a:extLst>
          </p:cNvPr>
          <p:cNvSpPr>
            <a:spLocks noGrp="1"/>
          </p:cNvSpPr>
          <p:nvPr>
            <p:ph type="title"/>
          </p:nvPr>
        </p:nvSpPr>
        <p:spPr>
          <a:xfrm>
            <a:off x="831850" y="1709739"/>
            <a:ext cx="10515600" cy="1719262"/>
          </a:xfrm>
        </p:spPr>
        <p:txBody>
          <a:bodyPr>
            <a:normAutofit/>
          </a:bodyPr>
          <a:lstStyle/>
          <a:p>
            <a:pPr algn="ctr"/>
            <a:r>
              <a:rPr lang="en-US" sz="4000" b="1" dirty="0"/>
              <a:t>Together: The Power of Shared Experiences</a:t>
            </a:r>
          </a:p>
        </p:txBody>
      </p:sp>
      <p:sp>
        <p:nvSpPr>
          <p:cNvPr id="6" name="Text Placeholder 5">
            <a:extLst>
              <a:ext uri="{FF2B5EF4-FFF2-40B4-BE49-F238E27FC236}">
                <a16:creationId xmlns:a16="http://schemas.microsoft.com/office/drawing/2014/main" id="{967FBFAD-A9FF-BD9D-C963-519A1BF71E5C}"/>
              </a:ext>
            </a:extLst>
          </p:cNvPr>
          <p:cNvSpPr>
            <a:spLocks noGrp="1"/>
          </p:cNvSpPr>
          <p:nvPr>
            <p:ph type="body" idx="1"/>
          </p:nvPr>
        </p:nvSpPr>
        <p:spPr>
          <a:xfrm>
            <a:off x="1019249" y="3364604"/>
            <a:ext cx="10515600" cy="1500187"/>
          </a:xfrm>
        </p:spPr>
        <p:txBody>
          <a:bodyPr/>
          <a:lstStyle/>
          <a:p>
            <a:endParaRPr lang="en-US" dirty="0"/>
          </a:p>
        </p:txBody>
      </p:sp>
      <p:sp>
        <p:nvSpPr>
          <p:cNvPr id="4" name="Slide Number Placeholder 3">
            <a:extLst>
              <a:ext uri="{FF2B5EF4-FFF2-40B4-BE49-F238E27FC236}">
                <a16:creationId xmlns:a16="http://schemas.microsoft.com/office/drawing/2014/main" id="{5B9DB436-C0F7-37DD-F226-462302DF6233}"/>
              </a:ext>
            </a:extLst>
          </p:cNvPr>
          <p:cNvSpPr>
            <a:spLocks noGrp="1"/>
          </p:cNvSpPr>
          <p:nvPr>
            <p:ph type="sldNum" sz="quarter" idx="12"/>
          </p:nvPr>
        </p:nvSpPr>
        <p:spPr/>
        <p:txBody>
          <a:bodyPr/>
          <a:lstStyle/>
          <a:p>
            <a:fld id="{204C1B43-33FD-4135-B630-AB5201FA1631}" type="slidenum">
              <a:rPr lang="en-US" smtClean="0"/>
              <a:t>23</a:t>
            </a:fld>
            <a:endParaRPr lang="en-US"/>
          </a:p>
        </p:txBody>
      </p:sp>
      <p:pic>
        <p:nvPicPr>
          <p:cNvPr id="49" name="Picture 48" descr="Firemen in a huddle">
            <a:extLst>
              <a:ext uri="{FF2B5EF4-FFF2-40B4-BE49-F238E27FC236}">
                <a16:creationId xmlns:a16="http://schemas.microsoft.com/office/drawing/2014/main" id="{F235610D-84B1-D88B-041F-F041B81C75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57560" y="5008635"/>
            <a:ext cx="2500703" cy="1665038"/>
          </a:xfrm>
          <a:prstGeom prst="rect">
            <a:avLst/>
          </a:prstGeom>
        </p:spPr>
      </p:pic>
      <p:pic>
        <p:nvPicPr>
          <p:cNvPr id="50" name="Picture 49" descr="Close-up portrait of young mother and baby wearing sweaters outside near trees">
            <a:extLst>
              <a:ext uri="{FF2B5EF4-FFF2-40B4-BE49-F238E27FC236}">
                <a16:creationId xmlns:a16="http://schemas.microsoft.com/office/drawing/2014/main" id="{2B0A9F5F-D25A-2D30-4974-6445CABB1D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33232" y="4988532"/>
            <a:ext cx="2527710" cy="1685140"/>
          </a:xfrm>
          <a:prstGeom prst="rect">
            <a:avLst/>
          </a:prstGeom>
        </p:spPr>
      </p:pic>
      <p:pic>
        <p:nvPicPr>
          <p:cNvPr id="53" name="Picture 52" descr="Hikers walking across log at lake">
            <a:extLst>
              <a:ext uri="{FF2B5EF4-FFF2-40B4-BE49-F238E27FC236}">
                <a16:creationId xmlns:a16="http://schemas.microsoft.com/office/drawing/2014/main" id="{759FB4DE-8BD3-EFCF-1B79-03954A65B2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04503" y="4974305"/>
            <a:ext cx="2550047" cy="1699367"/>
          </a:xfrm>
          <a:prstGeom prst="rect">
            <a:avLst/>
          </a:prstGeom>
        </p:spPr>
      </p:pic>
      <p:pic>
        <p:nvPicPr>
          <p:cNvPr id="54" name="Picture 53" descr="Aerial view of whitewater rafters">
            <a:extLst>
              <a:ext uri="{FF2B5EF4-FFF2-40B4-BE49-F238E27FC236}">
                <a16:creationId xmlns:a16="http://schemas.microsoft.com/office/drawing/2014/main" id="{1E5963FB-6112-4F78-FE86-266C284647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98111" y="5012697"/>
            <a:ext cx="2488774" cy="1665038"/>
          </a:xfrm>
          <a:prstGeom prst="rect">
            <a:avLst/>
          </a:prstGeom>
        </p:spPr>
      </p:pic>
      <p:pic>
        <p:nvPicPr>
          <p:cNvPr id="55" name="Picture 54" descr="Child riding on adult's shoulders">
            <a:extLst>
              <a:ext uri="{FF2B5EF4-FFF2-40B4-BE49-F238E27FC236}">
                <a16:creationId xmlns:a16="http://schemas.microsoft.com/office/drawing/2014/main" id="{87E1BBB0-4660-CD2B-21E0-C8AA164F42C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11729" y="126042"/>
            <a:ext cx="2564580" cy="1621353"/>
          </a:xfrm>
          <a:prstGeom prst="rect">
            <a:avLst/>
          </a:prstGeom>
        </p:spPr>
      </p:pic>
      <p:pic>
        <p:nvPicPr>
          <p:cNvPr id="56" name="Picture 55" descr="Man and woman sitting in forest at campfire, with camping tent, holding mugs and smiling">
            <a:extLst>
              <a:ext uri="{FF2B5EF4-FFF2-40B4-BE49-F238E27FC236}">
                <a16:creationId xmlns:a16="http://schemas.microsoft.com/office/drawing/2014/main" id="{28725AAA-25E3-D42F-922A-D3689D22F28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92396" y="126042"/>
            <a:ext cx="2419333" cy="1621353"/>
          </a:xfrm>
          <a:prstGeom prst="rect">
            <a:avLst/>
          </a:prstGeom>
        </p:spPr>
      </p:pic>
      <p:pic>
        <p:nvPicPr>
          <p:cNvPr id="57" name="Picture 56" descr="Group of standing people looking at whiteboard on classroom wall, man wearing glasses holding whiteboard marker and writing">
            <a:extLst>
              <a:ext uri="{FF2B5EF4-FFF2-40B4-BE49-F238E27FC236}">
                <a16:creationId xmlns:a16="http://schemas.microsoft.com/office/drawing/2014/main" id="{FD5F23CC-8676-A459-85AF-445DA0B363B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45022" y="5008634"/>
            <a:ext cx="2546515" cy="1665038"/>
          </a:xfrm>
          <a:prstGeom prst="rect">
            <a:avLst/>
          </a:prstGeom>
        </p:spPr>
      </p:pic>
      <p:pic>
        <p:nvPicPr>
          <p:cNvPr id="58" name="Picture 57" descr="People gathering together">
            <a:extLst>
              <a:ext uri="{FF2B5EF4-FFF2-40B4-BE49-F238E27FC236}">
                <a16:creationId xmlns:a16="http://schemas.microsoft.com/office/drawing/2014/main" id="{09DC5566-C88C-8096-31D0-92F6945704E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891947" y="145595"/>
            <a:ext cx="2402702" cy="1601801"/>
          </a:xfrm>
          <a:prstGeom prst="rect">
            <a:avLst/>
          </a:prstGeom>
        </p:spPr>
      </p:pic>
      <p:pic>
        <p:nvPicPr>
          <p:cNvPr id="59" name="Picture 58" descr="Instructor and students outdoor workout">
            <a:extLst>
              <a:ext uri="{FF2B5EF4-FFF2-40B4-BE49-F238E27FC236}">
                <a16:creationId xmlns:a16="http://schemas.microsoft.com/office/drawing/2014/main" id="{8FEA0CE4-2D7E-E590-9D53-3C493CC3A31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99136" y="145595"/>
            <a:ext cx="2400469" cy="1601801"/>
          </a:xfrm>
          <a:prstGeom prst="rect">
            <a:avLst/>
          </a:prstGeom>
        </p:spPr>
      </p:pic>
      <p:pic>
        <p:nvPicPr>
          <p:cNvPr id="60" name="Picture 59" descr="Smiling mother sitting with baby outdoors, with baby touching mother’s face">
            <a:extLst>
              <a:ext uri="{FF2B5EF4-FFF2-40B4-BE49-F238E27FC236}">
                <a16:creationId xmlns:a16="http://schemas.microsoft.com/office/drawing/2014/main" id="{F4D117F7-25C8-016C-F559-AC9848AB31F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145595"/>
            <a:ext cx="2523552" cy="1604512"/>
          </a:xfrm>
          <a:prstGeom prst="rect">
            <a:avLst/>
          </a:prstGeom>
        </p:spPr>
      </p:pic>
    </p:spTree>
    <p:extLst>
      <p:ext uri="{BB962C8B-B14F-4D97-AF65-F5344CB8AC3E}">
        <p14:creationId xmlns:p14="http://schemas.microsoft.com/office/powerpoint/2010/main" val="29119218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2509F-760B-7D43-6B39-7AFC3E429B1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24573C10-63E8-02B5-D0CF-A0B60AE8BDF1}"/>
              </a:ext>
            </a:extLst>
          </p:cNvPr>
          <p:cNvSpPr>
            <a:spLocks noGrp="1"/>
          </p:cNvSpPr>
          <p:nvPr>
            <p:ph type="body" idx="1"/>
          </p:nvPr>
        </p:nvSpPr>
        <p:spPr/>
        <p:txBody>
          <a:bodyPr/>
          <a:lstStyle/>
          <a:p>
            <a:endParaRPr lang="en-US"/>
          </a:p>
        </p:txBody>
      </p:sp>
      <p:pic>
        <p:nvPicPr>
          <p:cNvPr id="5" name="Picture 4">
            <a:extLst>
              <a:ext uri="{FF2B5EF4-FFF2-40B4-BE49-F238E27FC236}">
                <a16:creationId xmlns:a16="http://schemas.microsoft.com/office/drawing/2014/main" id="{6EBF6F70-7690-7B88-8012-7D13271190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309" y="1177812"/>
            <a:ext cx="10576141" cy="4502376"/>
          </a:xfrm>
          <a:prstGeom prst="rect">
            <a:avLst/>
          </a:prstGeom>
        </p:spPr>
      </p:pic>
      <p:sp>
        <p:nvSpPr>
          <p:cNvPr id="6" name="TextBox 5">
            <a:extLst>
              <a:ext uri="{FF2B5EF4-FFF2-40B4-BE49-F238E27FC236}">
                <a16:creationId xmlns:a16="http://schemas.microsoft.com/office/drawing/2014/main" id="{15D47974-5D27-B50A-A163-C3EAB71A71DD}"/>
              </a:ext>
            </a:extLst>
          </p:cNvPr>
          <p:cNvSpPr txBox="1"/>
          <p:nvPr/>
        </p:nvSpPr>
        <p:spPr>
          <a:xfrm>
            <a:off x="4659087" y="6403473"/>
            <a:ext cx="7053942" cy="369332"/>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Franklin Gothic Book" panose="020B0503020102020204"/>
                <a:ea typeface="+mn-ea"/>
                <a:cs typeface="+mn-cs"/>
              </a:rPr>
              <a:t>Ecology of Family Experiences| Melton, Hodge, &amp; </a:t>
            </a:r>
            <a:r>
              <a:rPr kumimoji="0" lang="en-US" sz="1800" b="0" i="0" u="none" strike="noStrike" kern="1200" cap="none" spc="0" normalizeH="0" baseline="0" noProof="0" dirty="0" err="1">
                <a:ln>
                  <a:noFill/>
                </a:ln>
                <a:solidFill>
                  <a:prstClr val="black"/>
                </a:solidFill>
                <a:effectLst/>
                <a:uLnTx/>
                <a:uFillTx/>
                <a:latin typeface="Franklin Gothic Book" panose="020B0503020102020204"/>
                <a:ea typeface="+mn-ea"/>
                <a:cs typeface="+mn-cs"/>
              </a:rPr>
              <a:t>Duerden</a:t>
            </a:r>
            <a:r>
              <a:rPr kumimoji="0" lang="en-US" sz="1800" b="0" i="0" u="none" strike="noStrike" kern="1200" cap="none" spc="0" normalizeH="0" baseline="0" noProof="0" dirty="0">
                <a:ln>
                  <a:noFill/>
                </a:ln>
                <a:solidFill>
                  <a:prstClr val="black"/>
                </a:solidFill>
                <a:effectLst/>
                <a:uLnTx/>
                <a:uFillTx/>
                <a:latin typeface="Franklin Gothic Book" panose="020B0503020102020204"/>
                <a:ea typeface="+mn-ea"/>
                <a:cs typeface="+mn-cs"/>
              </a:rPr>
              <a:t>, 2022</a:t>
            </a:r>
          </a:p>
        </p:txBody>
      </p:sp>
      <p:sp>
        <p:nvSpPr>
          <p:cNvPr id="4" name="Slide Number Placeholder 3">
            <a:extLst>
              <a:ext uri="{FF2B5EF4-FFF2-40B4-BE49-F238E27FC236}">
                <a16:creationId xmlns:a16="http://schemas.microsoft.com/office/drawing/2014/main" id="{B68EDB87-4DE6-4602-3BA7-8EAD8BA8235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4C1B43-33FD-4135-B630-AB5201FA1631}" type="slidenum">
              <a:rPr kumimoji="0" lang="en-US" sz="1200" b="0" i="0" u="none" strike="noStrike" kern="1200" cap="none" spc="0" normalizeH="0" baseline="0" noProof="0" smtClean="0">
                <a:ln>
                  <a:noFill/>
                </a:ln>
                <a:solidFill>
                  <a:prstClr val="black">
                    <a:tint val="75000"/>
                  </a:prstClr>
                </a:solidFill>
                <a:effectLst/>
                <a:uLnTx/>
                <a:uFillTx/>
                <a:latin typeface="Franklin Gothic Book" panose="020B05030201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tint val="75000"/>
                </a:prstClr>
              </a:solidFill>
              <a:effectLst/>
              <a:uLnTx/>
              <a:uFillTx/>
              <a:latin typeface="Franklin Gothic Book" panose="020B0503020102020204"/>
              <a:ea typeface="+mn-ea"/>
              <a:cs typeface="+mn-cs"/>
            </a:endParaRPr>
          </a:p>
        </p:txBody>
      </p:sp>
    </p:spTree>
    <p:extLst>
      <p:ext uri="{BB962C8B-B14F-4D97-AF65-F5344CB8AC3E}">
        <p14:creationId xmlns:p14="http://schemas.microsoft.com/office/powerpoint/2010/main" val="14836703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24220-4571-E6BE-EE11-4610A1A814FC}"/>
              </a:ext>
            </a:extLst>
          </p:cNvPr>
          <p:cNvSpPr>
            <a:spLocks noGrp="1"/>
          </p:cNvSpPr>
          <p:nvPr>
            <p:ph type="title"/>
          </p:nvPr>
        </p:nvSpPr>
        <p:spPr/>
        <p:txBody>
          <a:bodyPr/>
          <a:lstStyle/>
          <a:p>
            <a:endParaRPr lang="en-US" dirty="0"/>
          </a:p>
        </p:txBody>
      </p:sp>
      <p:sp>
        <p:nvSpPr>
          <p:cNvPr id="3" name="Text Placeholder 2">
            <a:extLst>
              <a:ext uri="{FF2B5EF4-FFF2-40B4-BE49-F238E27FC236}">
                <a16:creationId xmlns:a16="http://schemas.microsoft.com/office/drawing/2014/main" id="{40AAABDB-6FBF-8368-3309-141E47B991A4}"/>
              </a:ext>
            </a:extLst>
          </p:cNvPr>
          <p:cNvSpPr>
            <a:spLocks noGrp="1"/>
          </p:cNvSpPr>
          <p:nvPr>
            <p:ph type="body" idx="1"/>
          </p:nvPr>
        </p:nvSpPr>
        <p:spPr>
          <a:xfrm>
            <a:off x="1758950" y="4373794"/>
            <a:ext cx="8674100" cy="1823354"/>
          </a:xfrm>
        </p:spPr>
        <p:txBody>
          <a:bodyPr>
            <a:normAutofit/>
          </a:bodyPr>
          <a:lstStyle/>
          <a:p>
            <a:pPr marL="457200" indent="-457200">
              <a:buAutoNum type="arabicPeriod"/>
            </a:pPr>
            <a:r>
              <a:rPr lang="en-US" dirty="0">
                <a:solidFill>
                  <a:schemeClr val="tx1"/>
                </a:solidFill>
              </a:rPr>
              <a:t>Does a shared activities lead to an increase in romantic couple bonding (i.e., oxytocin release)? </a:t>
            </a:r>
          </a:p>
          <a:p>
            <a:pPr marL="457200" indent="-457200">
              <a:buAutoNum type="arabicPeriod"/>
            </a:pPr>
            <a:r>
              <a:rPr lang="en-US" dirty="0">
                <a:solidFill>
                  <a:schemeClr val="tx1"/>
                </a:solidFill>
              </a:rPr>
              <a:t>Do certain </a:t>
            </a:r>
            <a:r>
              <a:rPr lang="en-US" u="sng" dirty="0">
                <a:solidFill>
                  <a:schemeClr val="tx1"/>
                </a:solidFill>
              </a:rPr>
              <a:t>types</a:t>
            </a:r>
            <a:r>
              <a:rPr lang="en-US" dirty="0">
                <a:solidFill>
                  <a:schemeClr val="tx1"/>
                </a:solidFill>
              </a:rPr>
              <a:t> of shared activities lead to more bonding (i.e., OT release)? </a:t>
            </a:r>
          </a:p>
        </p:txBody>
      </p:sp>
      <p:sp>
        <p:nvSpPr>
          <p:cNvPr id="4" name="Slide Number Placeholder 3">
            <a:extLst>
              <a:ext uri="{FF2B5EF4-FFF2-40B4-BE49-F238E27FC236}">
                <a16:creationId xmlns:a16="http://schemas.microsoft.com/office/drawing/2014/main" id="{6C3F6700-53B1-1DEC-2850-C63584FC765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4C1B43-33FD-4135-B630-AB5201FA1631}" type="slidenum">
              <a:rPr kumimoji="0" lang="en-US" sz="1200" b="0" i="0" u="none" strike="noStrike" kern="1200" cap="none" spc="0" normalizeH="0" baseline="0" noProof="0" smtClean="0">
                <a:ln>
                  <a:noFill/>
                </a:ln>
                <a:solidFill>
                  <a:prstClr val="black">
                    <a:tint val="75000"/>
                  </a:prstClr>
                </a:solidFill>
                <a:effectLst/>
                <a:uLnTx/>
                <a:uFillTx/>
                <a:latin typeface="Franklin Gothic Book" panose="020B05030201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tint val="75000"/>
                </a:prstClr>
              </a:solidFill>
              <a:effectLst/>
              <a:uLnTx/>
              <a:uFillTx/>
              <a:latin typeface="Franklin Gothic Book" panose="020B0503020102020204"/>
              <a:ea typeface="+mn-ea"/>
              <a:cs typeface="+mn-cs"/>
            </a:endParaRPr>
          </a:p>
        </p:txBody>
      </p:sp>
      <p:pic>
        <p:nvPicPr>
          <p:cNvPr id="6" name="Picture 5" descr="Diagram&#10;&#10;Description automatically generated">
            <a:extLst>
              <a:ext uri="{FF2B5EF4-FFF2-40B4-BE49-F238E27FC236}">
                <a16:creationId xmlns:a16="http://schemas.microsoft.com/office/drawing/2014/main" id="{5D3BAD4B-E5ED-4081-D421-D296E5C756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9687" y="1766584"/>
            <a:ext cx="7692513" cy="2607210"/>
          </a:xfrm>
          <a:prstGeom prst="rect">
            <a:avLst/>
          </a:prstGeom>
        </p:spPr>
      </p:pic>
      <p:sp>
        <p:nvSpPr>
          <p:cNvPr id="7" name="TextBox 6">
            <a:extLst>
              <a:ext uri="{FF2B5EF4-FFF2-40B4-BE49-F238E27FC236}">
                <a16:creationId xmlns:a16="http://schemas.microsoft.com/office/drawing/2014/main" id="{4FAE4BBB-7594-9C4A-8252-68BC9D58D07A}"/>
              </a:ext>
            </a:extLst>
          </p:cNvPr>
          <p:cNvSpPr txBox="1"/>
          <p:nvPr/>
        </p:nvSpPr>
        <p:spPr>
          <a:xfrm>
            <a:off x="167425" y="6356350"/>
            <a:ext cx="11694017" cy="33855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11111"/>
                </a:solidFill>
                <a:effectLst/>
                <a:uLnTx/>
                <a:uFillTx/>
                <a:latin typeface="Franklin Gothic Book" panose="020B0503020102020204"/>
                <a:ea typeface="+mn-ea"/>
                <a:cs typeface="+mn-cs"/>
              </a:rPr>
              <a:t>Examining Couple Recreation and Oxytocin via the Ecology of Family Experiences Framework </a:t>
            </a:r>
            <a:r>
              <a:rPr kumimoji="0" lang="en-US" sz="1600" b="0" i="0" u="none" strike="noStrike" kern="1200" cap="none" spc="0" normalizeH="0" baseline="0" noProof="0" dirty="0">
                <a:ln>
                  <a:noFill/>
                </a:ln>
                <a:solidFill>
                  <a:prstClr val="black"/>
                </a:solidFill>
                <a:effectLst/>
                <a:uLnTx/>
                <a:uFillTx/>
                <a:latin typeface="Franklin Gothic Book" panose="020B0503020102020204"/>
                <a:ea typeface="+mn-ea"/>
                <a:cs typeface="+mn-cs"/>
              </a:rPr>
              <a:t>| Melton, Larson, &amp; Boccia, 2019</a:t>
            </a:r>
          </a:p>
        </p:txBody>
      </p:sp>
      <p:sp>
        <p:nvSpPr>
          <p:cNvPr id="10" name="TextBox 9">
            <a:extLst>
              <a:ext uri="{FF2B5EF4-FFF2-40B4-BE49-F238E27FC236}">
                <a16:creationId xmlns:a16="http://schemas.microsoft.com/office/drawing/2014/main" id="{2201E9B9-D044-3CC9-D3DC-895E02E2152F}"/>
              </a:ext>
            </a:extLst>
          </p:cNvPr>
          <p:cNvSpPr txBox="1"/>
          <p:nvPr/>
        </p:nvSpPr>
        <p:spPr>
          <a:xfrm>
            <a:off x="2656983" y="972236"/>
            <a:ext cx="746491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black"/>
                </a:solidFill>
                <a:effectLst/>
                <a:uLnTx/>
                <a:uFillTx/>
                <a:latin typeface="Lato" panose="020F0502020204030203" pitchFamily="34" charset="0"/>
                <a:ea typeface="Lato" panose="020F0502020204030203" pitchFamily="34" charset="0"/>
                <a:cs typeface="Lato" panose="020F0502020204030203" pitchFamily="34" charset="0"/>
              </a:rPr>
              <a:t>Oxytocin (OT): “Love” Hormone</a:t>
            </a:r>
          </a:p>
        </p:txBody>
      </p:sp>
    </p:spTree>
    <p:extLst>
      <p:ext uri="{BB962C8B-B14F-4D97-AF65-F5344CB8AC3E}">
        <p14:creationId xmlns:p14="http://schemas.microsoft.com/office/powerpoint/2010/main" val="42358516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839C6DC-99D7-48EC-AEC5-23A1319A07E3}"/>
              </a:ext>
            </a:extLst>
          </p:cNvPr>
          <p:cNvPicPr>
            <a:picLocks noChangeAspect="1"/>
          </p:cNvPicPr>
          <p:nvPr/>
        </p:nvPicPr>
        <p:blipFill>
          <a:blip r:embed="rId3"/>
          <a:stretch>
            <a:fillRect/>
          </a:stretch>
        </p:blipFill>
        <p:spPr>
          <a:xfrm>
            <a:off x="4085427" y="1138032"/>
            <a:ext cx="1521466" cy="1521466"/>
          </a:xfrm>
          <a:prstGeom prst="rect">
            <a:avLst/>
          </a:prstGeom>
        </p:spPr>
      </p:pic>
      <p:pic>
        <p:nvPicPr>
          <p:cNvPr id="16" name="Picture 15">
            <a:extLst>
              <a:ext uri="{FF2B5EF4-FFF2-40B4-BE49-F238E27FC236}">
                <a16:creationId xmlns:a16="http://schemas.microsoft.com/office/drawing/2014/main" id="{784D2F31-C942-4A59-8A82-5182397758F5}"/>
              </a:ext>
            </a:extLst>
          </p:cNvPr>
          <p:cNvPicPr>
            <a:picLocks noChangeAspect="1"/>
          </p:cNvPicPr>
          <p:nvPr/>
        </p:nvPicPr>
        <p:blipFill>
          <a:blip r:embed="rId4"/>
          <a:stretch>
            <a:fillRect/>
          </a:stretch>
        </p:blipFill>
        <p:spPr>
          <a:xfrm>
            <a:off x="7663866" y="1138032"/>
            <a:ext cx="2157735" cy="1618301"/>
          </a:xfrm>
          <a:prstGeom prst="rect">
            <a:avLst/>
          </a:prstGeom>
        </p:spPr>
      </p:pic>
      <p:pic>
        <p:nvPicPr>
          <p:cNvPr id="3" name="Content Placeholder 2">
            <a:extLst>
              <a:ext uri="{FF2B5EF4-FFF2-40B4-BE49-F238E27FC236}">
                <a16:creationId xmlns:a16="http://schemas.microsoft.com/office/drawing/2014/main" id="{256907F3-DE13-474B-9F69-6811D927D5E4}"/>
              </a:ext>
            </a:extLst>
          </p:cNvPr>
          <p:cNvPicPr>
            <a:picLocks noGrp="1" noChangeAspect="1"/>
          </p:cNvPicPr>
          <p:nvPr>
            <p:ph idx="1"/>
          </p:nvPr>
        </p:nvPicPr>
        <p:blipFill>
          <a:blip r:embed="rId5"/>
          <a:stretch>
            <a:fillRect/>
          </a:stretch>
        </p:blipFill>
        <p:spPr>
          <a:xfrm>
            <a:off x="4085427" y="3044902"/>
            <a:ext cx="7908386" cy="3380834"/>
          </a:xfrm>
          <a:prstGeom prst="rect">
            <a:avLst/>
          </a:prstGeom>
        </p:spPr>
      </p:pic>
      <p:pic>
        <p:nvPicPr>
          <p:cNvPr id="7" name="Picture 6">
            <a:extLst>
              <a:ext uri="{FF2B5EF4-FFF2-40B4-BE49-F238E27FC236}">
                <a16:creationId xmlns:a16="http://schemas.microsoft.com/office/drawing/2014/main" id="{07866E61-879E-4BFD-BBA7-EEB7C9E84469}"/>
              </a:ext>
            </a:extLst>
          </p:cNvPr>
          <p:cNvPicPr>
            <a:picLocks noChangeAspect="1"/>
          </p:cNvPicPr>
          <p:nvPr/>
        </p:nvPicPr>
        <p:blipFill>
          <a:blip r:embed="rId6"/>
          <a:stretch>
            <a:fillRect/>
          </a:stretch>
        </p:blipFill>
        <p:spPr>
          <a:xfrm>
            <a:off x="358020" y="915740"/>
            <a:ext cx="3618813" cy="5855898"/>
          </a:xfrm>
          <a:prstGeom prst="rect">
            <a:avLst/>
          </a:prstGeom>
        </p:spPr>
      </p:pic>
      <p:sp>
        <p:nvSpPr>
          <p:cNvPr id="12" name="TextBox 11">
            <a:extLst>
              <a:ext uri="{FF2B5EF4-FFF2-40B4-BE49-F238E27FC236}">
                <a16:creationId xmlns:a16="http://schemas.microsoft.com/office/drawing/2014/main" id="{9662E485-1B44-407C-B94D-A89C7E8577F0}"/>
              </a:ext>
            </a:extLst>
          </p:cNvPr>
          <p:cNvSpPr txBox="1"/>
          <p:nvPr/>
        </p:nvSpPr>
        <p:spPr>
          <a:xfrm>
            <a:off x="8039620" y="6463861"/>
            <a:ext cx="2610998"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Franklin Gothic Book" panose="020B0503020102020204"/>
                <a:ea typeface="+mn-ea"/>
                <a:cs typeface="+mn-cs"/>
              </a:rPr>
              <a:t>k=20 romantic couples</a:t>
            </a:r>
          </a:p>
        </p:txBody>
      </p:sp>
      <p:sp>
        <p:nvSpPr>
          <p:cNvPr id="2" name="TextBox 1">
            <a:extLst>
              <a:ext uri="{FF2B5EF4-FFF2-40B4-BE49-F238E27FC236}">
                <a16:creationId xmlns:a16="http://schemas.microsoft.com/office/drawing/2014/main" id="{A50B3254-F8E1-FBB2-8141-176C991631B2}"/>
              </a:ext>
            </a:extLst>
          </p:cNvPr>
          <p:cNvSpPr txBox="1"/>
          <p:nvPr/>
        </p:nvSpPr>
        <p:spPr>
          <a:xfrm>
            <a:off x="708554" y="6471209"/>
            <a:ext cx="11268923" cy="33855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Franklin Gothic Book" panose="020B0503020102020204"/>
                <a:ea typeface="+mn-ea"/>
                <a:cs typeface="+mn-cs"/>
              </a:rPr>
              <a:t>Melton, Larson, &amp; Boccia, 2019</a:t>
            </a:r>
          </a:p>
        </p:txBody>
      </p:sp>
      <p:sp>
        <p:nvSpPr>
          <p:cNvPr id="4" name="TextBox 3">
            <a:extLst>
              <a:ext uri="{FF2B5EF4-FFF2-40B4-BE49-F238E27FC236}">
                <a16:creationId xmlns:a16="http://schemas.microsoft.com/office/drawing/2014/main" id="{DD2DE4D2-7629-41C0-BEA5-5E129CEC5340}"/>
              </a:ext>
            </a:extLst>
          </p:cNvPr>
          <p:cNvSpPr txBox="1"/>
          <p:nvPr/>
        </p:nvSpPr>
        <p:spPr>
          <a:xfrm>
            <a:off x="5714629" y="1153013"/>
            <a:ext cx="18415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Franklin Gothic Book" panose="020B0503020102020204"/>
                <a:ea typeface="+mn-ea"/>
                <a:cs typeface="+mn-cs"/>
              </a:rPr>
              <a:t>Balance-Parallel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Franklin Gothic Book" panose="020B0503020102020204"/>
                <a:ea typeface="+mn-ea"/>
                <a:cs typeface="+mn-cs"/>
              </a:rPr>
              <a:t>Painting Class  (n=20)</a:t>
            </a:r>
          </a:p>
        </p:txBody>
      </p:sp>
      <p:sp>
        <p:nvSpPr>
          <p:cNvPr id="5" name="TextBox 4">
            <a:extLst>
              <a:ext uri="{FF2B5EF4-FFF2-40B4-BE49-F238E27FC236}">
                <a16:creationId xmlns:a16="http://schemas.microsoft.com/office/drawing/2014/main" id="{6252F3AC-47A0-ACE3-D0AE-59F1CDD4F212}"/>
              </a:ext>
            </a:extLst>
          </p:cNvPr>
          <p:cNvSpPr txBox="1"/>
          <p:nvPr/>
        </p:nvSpPr>
        <p:spPr>
          <a:xfrm>
            <a:off x="9929338" y="1133064"/>
            <a:ext cx="18415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Franklin Gothic Book" panose="020B0503020102020204"/>
                <a:ea typeface="+mn-ea"/>
                <a:cs typeface="+mn-cs"/>
              </a:rPr>
              <a:t>Core-Joint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Franklin Gothic Book" panose="020B0503020102020204"/>
                <a:ea typeface="+mn-ea"/>
                <a:cs typeface="+mn-cs"/>
              </a:rPr>
              <a:t>Board Games (n=20)</a:t>
            </a:r>
          </a:p>
        </p:txBody>
      </p:sp>
      <p:sp>
        <p:nvSpPr>
          <p:cNvPr id="6" name="Star: 5 Points 5">
            <a:extLst>
              <a:ext uri="{FF2B5EF4-FFF2-40B4-BE49-F238E27FC236}">
                <a16:creationId xmlns:a16="http://schemas.microsoft.com/office/drawing/2014/main" id="{C7E753F4-5CB2-6452-78FD-A4C7BD60A6EF}"/>
              </a:ext>
            </a:extLst>
          </p:cNvPr>
          <p:cNvSpPr/>
          <p:nvPr/>
        </p:nvSpPr>
        <p:spPr>
          <a:xfrm>
            <a:off x="7848600" y="3987800"/>
            <a:ext cx="191020" cy="215900"/>
          </a:xfrm>
          <a:prstGeom prst="star5">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B0503020102020204"/>
              <a:ea typeface="+mn-ea"/>
              <a:cs typeface="+mn-cs"/>
            </a:endParaRPr>
          </a:p>
        </p:txBody>
      </p:sp>
      <p:sp>
        <p:nvSpPr>
          <p:cNvPr id="8" name="Star: 5 Points 7">
            <a:extLst>
              <a:ext uri="{FF2B5EF4-FFF2-40B4-BE49-F238E27FC236}">
                <a16:creationId xmlns:a16="http://schemas.microsoft.com/office/drawing/2014/main" id="{2652C60E-8A69-5403-F7B8-C8FBCE1A0A57}"/>
              </a:ext>
            </a:extLst>
          </p:cNvPr>
          <p:cNvSpPr/>
          <p:nvPr/>
        </p:nvSpPr>
        <p:spPr>
          <a:xfrm>
            <a:off x="8536059" y="5105400"/>
            <a:ext cx="191020" cy="215900"/>
          </a:xfrm>
          <a:prstGeom prst="star5">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B0503020102020204"/>
              <a:ea typeface="+mn-ea"/>
              <a:cs typeface="+mn-cs"/>
            </a:endParaRPr>
          </a:p>
        </p:txBody>
      </p:sp>
    </p:spTree>
    <p:extLst>
      <p:ext uri="{BB962C8B-B14F-4D97-AF65-F5344CB8AC3E}">
        <p14:creationId xmlns:p14="http://schemas.microsoft.com/office/powerpoint/2010/main" val="19796466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D1A753F0-8292-76C9-08F7-00BCE076AA9C}"/>
              </a:ext>
            </a:extLst>
          </p:cNvPr>
          <p:cNvPicPr>
            <a:picLocks noGrp="1" noChangeAspect="1"/>
          </p:cNvPicPr>
          <p:nvPr>
            <p:ph idx="1"/>
          </p:nvPr>
        </p:nvPicPr>
        <p:blipFill>
          <a:blip r:embed="rId3"/>
          <a:stretch>
            <a:fillRect/>
          </a:stretch>
        </p:blipFill>
        <p:spPr>
          <a:xfrm>
            <a:off x="2305878" y="716171"/>
            <a:ext cx="7146581" cy="6005303"/>
          </a:xfrm>
          <a:prstGeom prst="rect">
            <a:avLst/>
          </a:prstGeom>
        </p:spPr>
      </p:pic>
      <p:sp>
        <p:nvSpPr>
          <p:cNvPr id="2" name="Title 1">
            <a:extLst>
              <a:ext uri="{FF2B5EF4-FFF2-40B4-BE49-F238E27FC236}">
                <a16:creationId xmlns:a16="http://schemas.microsoft.com/office/drawing/2014/main" id="{0371DED7-C7C7-90F2-9FF6-B713EC491931}"/>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961B5023-B3D7-D1E1-512D-AC71478E425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4C1B43-33FD-4135-B630-AB5201FA1631}" type="slidenum">
              <a:rPr kumimoji="0" lang="en-US" sz="1200" b="0" i="0" u="none" strike="noStrike" kern="1200" cap="none" spc="0" normalizeH="0" baseline="0" noProof="0" smtClean="0">
                <a:ln>
                  <a:noFill/>
                </a:ln>
                <a:solidFill>
                  <a:prstClr val="black">
                    <a:tint val="75000"/>
                  </a:prstClr>
                </a:solidFill>
                <a:effectLst/>
                <a:uLnTx/>
                <a:uFillTx/>
                <a:latin typeface="Franklin Gothic Book" panose="020B05030201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tint val="75000"/>
                </a:prstClr>
              </a:solidFill>
              <a:effectLst/>
              <a:uLnTx/>
              <a:uFillTx/>
              <a:latin typeface="Franklin Gothic Book" panose="020B0503020102020204"/>
              <a:ea typeface="+mn-ea"/>
              <a:cs typeface="+mn-cs"/>
            </a:endParaRPr>
          </a:p>
        </p:txBody>
      </p:sp>
      <p:pic>
        <p:nvPicPr>
          <p:cNvPr id="6" name="Picture 5">
            <a:extLst>
              <a:ext uri="{FF2B5EF4-FFF2-40B4-BE49-F238E27FC236}">
                <a16:creationId xmlns:a16="http://schemas.microsoft.com/office/drawing/2014/main" id="{C83CF980-D36B-E005-5757-BBE334E0FED0}"/>
              </a:ext>
            </a:extLst>
          </p:cNvPr>
          <p:cNvPicPr>
            <a:picLocks noChangeAspect="1"/>
          </p:cNvPicPr>
          <p:nvPr/>
        </p:nvPicPr>
        <p:blipFill>
          <a:blip r:embed="rId4"/>
          <a:stretch>
            <a:fillRect/>
          </a:stretch>
        </p:blipFill>
        <p:spPr>
          <a:xfrm>
            <a:off x="4343104" y="2298576"/>
            <a:ext cx="1348066" cy="818058"/>
          </a:xfrm>
          <a:prstGeom prst="rect">
            <a:avLst/>
          </a:prstGeom>
        </p:spPr>
      </p:pic>
      <p:pic>
        <p:nvPicPr>
          <p:cNvPr id="8" name="Picture 7">
            <a:extLst>
              <a:ext uri="{FF2B5EF4-FFF2-40B4-BE49-F238E27FC236}">
                <a16:creationId xmlns:a16="http://schemas.microsoft.com/office/drawing/2014/main" id="{9778253C-9FA9-551D-BB1C-C8DEA9E5A3FD}"/>
              </a:ext>
            </a:extLst>
          </p:cNvPr>
          <p:cNvPicPr>
            <a:picLocks noChangeAspect="1"/>
          </p:cNvPicPr>
          <p:nvPr/>
        </p:nvPicPr>
        <p:blipFill>
          <a:blip r:embed="rId4"/>
          <a:stretch>
            <a:fillRect/>
          </a:stretch>
        </p:blipFill>
        <p:spPr>
          <a:xfrm>
            <a:off x="6410055" y="4563537"/>
            <a:ext cx="1277204" cy="775056"/>
          </a:xfrm>
          <a:prstGeom prst="rect">
            <a:avLst/>
          </a:prstGeom>
        </p:spPr>
      </p:pic>
      <p:pic>
        <p:nvPicPr>
          <p:cNvPr id="9" name="Picture 8">
            <a:extLst>
              <a:ext uri="{FF2B5EF4-FFF2-40B4-BE49-F238E27FC236}">
                <a16:creationId xmlns:a16="http://schemas.microsoft.com/office/drawing/2014/main" id="{1F65497F-E84A-0A32-BDC3-70B405D56D91}"/>
              </a:ext>
            </a:extLst>
          </p:cNvPr>
          <p:cNvPicPr>
            <a:picLocks noChangeAspect="1"/>
          </p:cNvPicPr>
          <p:nvPr/>
        </p:nvPicPr>
        <p:blipFill>
          <a:blip r:embed="rId5"/>
          <a:stretch>
            <a:fillRect/>
          </a:stretch>
        </p:blipFill>
        <p:spPr>
          <a:xfrm>
            <a:off x="4575599" y="740497"/>
            <a:ext cx="1069237" cy="1069237"/>
          </a:xfrm>
          <a:prstGeom prst="rect">
            <a:avLst/>
          </a:prstGeom>
        </p:spPr>
      </p:pic>
      <p:pic>
        <p:nvPicPr>
          <p:cNvPr id="10" name="Picture 9">
            <a:extLst>
              <a:ext uri="{FF2B5EF4-FFF2-40B4-BE49-F238E27FC236}">
                <a16:creationId xmlns:a16="http://schemas.microsoft.com/office/drawing/2014/main" id="{F4836015-BB22-2422-58BD-B615FF204DBD}"/>
              </a:ext>
            </a:extLst>
          </p:cNvPr>
          <p:cNvPicPr>
            <a:picLocks noChangeAspect="1"/>
          </p:cNvPicPr>
          <p:nvPr/>
        </p:nvPicPr>
        <p:blipFill>
          <a:blip r:embed="rId6"/>
          <a:stretch>
            <a:fillRect/>
          </a:stretch>
        </p:blipFill>
        <p:spPr>
          <a:xfrm>
            <a:off x="7745421" y="3933793"/>
            <a:ext cx="1277204" cy="957903"/>
          </a:xfrm>
          <a:prstGeom prst="rect">
            <a:avLst/>
          </a:prstGeom>
        </p:spPr>
      </p:pic>
      <p:sp>
        <p:nvSpPr>
          <p:cNvPr id="11" name="Multiplication Sign 10">
            <a:extLst>
              <a:ext uri="{FF2B5EF4-FFF2-40B4-BE49-F238E27FC236}">
                <a16:creationId xmlns:a16="http://schemas.microsoft.com/office/drawing/2014/main" id="{DFC19ECE-578D-7FBC-03E3-3B8DF709A975}"/>
              </a:ext>
            </a:extLst>
          </p:cNvPr>
          <p:cNvSpPr/>
          <p:nvPr/>
        </p:nvSpPr>
        <p:spPr>
          <a:xfrm>
            <a:off x="4379795" y="3615185"/>
            <a:ext cx="1311375" cy="1172874"/>
          </a:xfrm>
          <a:prstGeom prst="mathMultiply">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B0503020102020204"/>
              <a:ea typeface="+mn-ea"/>
              <a:cs typeface="+mn-cs"/>
            </a:endParaRPr>
          </a:p>
        </p:txBody>
      </p:sp>
      <p:sp>
        <p:nvSpPr>
          <p:cNvPr id="12" name="Multiplication Sign 11">
            <a:extLst>
              <a:ext uri="{FF2B5EF4-FFF2-40B4-BE49-F238E27FC236}">
                <a16:creationId xmlns:a16="http://schemas.microsoft.com/office/drawing/2014/main" id="{0A9E817D-1398-41D1-3494-A6F4F92F8AB5}"/>
              </a:ext>
            </a:extLst>
          </p:cNvPr>
          <p:cNvSpPr/>
          <p:nvPr/>
        </p:nvSpPr>
        <p:spPr>
          <a:xfrm>
            <a:off x="6552073" y="1432703"/>
            <a:ext cx="1311375" cy="1172874"/>
          </a:xfrm>
          <a:prstGeom prst="mathMultiply">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B0503020102020204"/>
              <a:ea typeface="+mn-ea"/>
              <a:cs typeface="+mn-cs"/>
            </a:endParaRPr>
          </a:p>
        </p:txBody>
      </p:sp>
    </p:spTree>
    <p:extLst>
      <p:ext uri="{BB962C8B-B14F-4D97-AF65-F5344CB8AC3E}">
        <p14:creationId xmlns:p14="http://schemas.microsoft.com/office/powerpoint/2010/main" val="23000014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B0857-B0C1-FBFC-38F6-738B12B68E22}"/>
              </a:ext>
            </a:extLst>
          </p:cNvPr>
          <p:cNvSpPr>
            <a:spLocks noGrp="1"/>
          </p:cNvSpPr>
          <p:nvPr>
            <p:ph type="title"/>
          </p:nvPr>
        </p:nvSpPr>
        <p:spPr/>
        <p:txBody>
          <a:bodyPr/>
          <a:lstStyle/>
          <a:p>
            <a:r>
              <a:rPr lang="en-US" dirty="0"/>
              <a:t>Oxytocin (OT) Findings</a:t>
            </a:r>
          </a:p>
        </p:txBody>
      </p:sp>
      <p:sp>
        <p:nvSpPr>
          <p:cNvPr id="3" name="Content Placeholder 2">
            <a:extLst>
              <a:ext uri="{FF2B5EF4-FFF2-40B4-BE49-F238E27FC236}">
                <a16:creationId xmlns:a16="http://schemas.microsoft.com/office/drawing/2014/main" id="{0EAD550D-55BF-56BD-14C5-42B23EF38186}"/>
              </a:ext>
            </a:extLst>
          </p:cNvPr>
          <p:cNvSpPr>
            <a:spLocks noGrp="1"/>
          </p:cNvSpPr>
          <p:nvPr>
            <p:ph idx="1"/>
          </p:nvPr>
        </p:nvSpPr>
        <p:spPr>
          <a:xfrm>
            <a:off x="838200" y="1825624"/>
            <a:ext cx="6669505" cy="4714875"/>
          </a:xfrm>
        </p:spPr>
        <p:txBody>
          <a:bodyPr>
            <a:normAutofit/>
          </a:bodyPr>
          <a:lstStyle/>
          <a:p>
            <a:pPr marL="0" indent="0">
              <a:buNone/>
            </a:pPr>
            <a:r>
              <a:rPr lang="en-US" sz="2000" b="1" dirty="0">
                <a:solidFill>
                  <a:schemeClr val="tx1"/>
                </a:solidFill>
              </a:rPr>
              <a:t>RQ1. Do shared activities lead to an increase in romantic couple bonding (i.e., oxytocin release)? </a:t>
            </a:r>
          </a:p>
          <a:p>
            <a:r>
              <a:rPr lang="en-US" sz="2000" dirty="0"/>
              <a:t>Shared activities w/ romantic partner stimulate the release of OT.</a:t>
            </a:r>
          </a:p>
          <a:p>
            <a:endParaRPr lang="en-US" sz="2000" dirty="0"/>
          </a:p>
          <a:p>
            <a:pPr marL="0" indent="0">
              <a:buNone/>
            </a:pPr>
            <a:r>
              <a:rPr lang="en-US" sz="2000" b="1" dirty="0">
                <a:solidFill>
                  <a:schemeClr val="tx1"/>
                </a:solidFill>
              </a:rPr>
              <a:t>RQ2: Do certain </a:t>
            </a:r>
            <a:r>
              <a:rPr lang="en-US" sz="2000" b="1" u="sng" dirty="0">
                <a:solidFill>
                  <a:schemeClr val="tx1"/>
                </a:solidFill>
              </a:rPr>
              <a:t>types</a:t>
            </a:r>
            <a:r>
              <a:rPr lang="en-US" sz="2000" b="1" dirty="0">
                <a:solidFill>
                  <a:schemeClr val="tx1"/>
                </a:solidFill>
              </a:rPr>
              <a:t> of shared activities lead to more bonding (i.e., OT release)? </a:t>
            </a:r>
          </a:p>
          <a:p>
            <a:r>
              <a:rPr lang="en-US" sz="2000" b="1" dirty="0"/>
              <a:t> Group Differences</a:t>
            </a:r>
            <a:r>
              <a:rPr lang="en-US" sz="2000" dirty="0"/>
              <a:t>: Demonstrating different types of activities impact OT differently.  Painting Group released more OT. </a:t>
            </a:r>
          </a:p>
          <a:p>
            <a:pPr marL="0" indent="0">
              <a:buNone/>
            </a:pPr>
            <a:endParaRPr lang="en-US" sz="2400" dirty="0"/>
          </a:p>
          <a:p>
            <a:pPr marL="0" indent="0">
              <a:buNone/>
            </a:pPr>
            <a:endParaRPr lang="en-US" dirty="0"/>
          </a:p>
        </p:txBody>
      </p:sp>
      <p:sp>
        <p:nvSpPr>
          <p:cNvPr id="4" name="Slide Number Placeholder 3">
            <a:extLst>
              <a:ext uri="{FF2B5EF4-FFF2-40B4-BE49-F238E27FC236}">
                <a16:creationId xmlns:a16="http://schemas.microsoft.com/office/drawing/2014/main" id="{A3293E90-C7C7-A46C-34C6-9755BA517B6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4C1B43-33FD-4135-B630-AB5201FA1631}" type="slidenum">
              <a:rPr kumimoji="0" lang="en-US" sz="1200" b="0" i="0" u="none" strike="noStrike" kern="1200" cap="none" spc="0" normalizeH="0" baseline="0" noProof="0" smtClean="0">
                <a:ln>
                  <a:noFill/>
                </a:ln>
                <a:solidFill>
                  <a:prstClr val="black">
                    <a:tint val="75000"/>
                  </a:prstClr>
                </a:solidFill>
                <a:effectLst/>
                <a:uLnTx/>
                <a:uFillTx/>
                <a:latin typeface="Franklin Gothic Book" panose="020B05030201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tint val="75000"/>
                </a:prstClr>
              </a:solidFill>
              <a:effectLst/>
              <a:uLnTx/>
              <a:uFillTx/>
              <a:latin typeface="Franklin Gothic Book" panose="020B0503020102020204"/>
              <a:ea typeface="+mn-ea"/>
              <a:cs typeface="+mn-cs"/>
            </a:endParaRPr>
          </a:p>
        </p:txBody>
      </p:sp>
      <p:sp>
        <p:nvSpPr>
          <p:cNvPr id="5" name="TextBox 4">
            <a:extLst>
              <a:ext uri="{FF2B5EF4-FFF2-40B4-BE49-F238E27FC236}">
                <a16:creationId xmlns:a16="http://schemas.microsoft.com/office/drawing/2014/main" id="{6DB7AFFC-8074-6877-4942-A82E4A09C09B}"/>
              </a:ext>
            </a:extLst>
          </p:cNvPr>
          <p:cNvSpPr txBox="1"/>
          <p:nvPr/>
        </p:nvSpPr>
        <p:spPr>
          <a:xfrm>
            <a:off x="248991" y="6311900"/>
            <a:ext cx="11694017" cy="33855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11111"/>
                </a:solidFill>
                <a:effectLst/>
                <a:uLnTx/>
                <a:uFillTx/>
                <a:latin typeface="Franklin Gothic Book" panose="020B0503020102020204"/>
                <a:ea typeface="+mn-ea"/>
                <a:cs typeface="+mn-cs"/>
              </a:rPr>
              <a:t>Examining Couple Recreation and Oxytocin via the Ecology of Family Experiences Framework </a:t>
            </a:r>
            <a:r>
              <a:rPr kumimoji="0" lang="en-US" sz="1600" b="0" i="0" u="none" strike="noStrike" kern="1200" cap="none" spc="0" normalizeH="0" baseline="0" noProof="0" dirty="0">
                <a:ln>
                  <a:noFill/>
                </a:ln>
                <a:solidFill>
                  <a:prstClr val="black"/>
                </a:solidFill>
                <a:effectLst/>
                <a:uLnTx/>
                <a:uFillTx/>
                <a:latin typeface="Franklin Gothic Book" panose="020B0503020102020204"/>
                <a:ea typeface="+mn-ea"/>
                <a:cs typeface="+mn-cs"/>
              </a:rPr>
              <a:t>| Melton, Larson, &amp; Boccia, 2019</a:t>
            </a:r>
          </a:p>
        </p:txBody>
      </p:sp>
      <p:pic>
        <p:nvPicPr>
          <p:cNvPr id="6" name="Picture 5">
            <a:extLst>
              <a:ext uri="{FF2B5EF4-FFF2-40B4-BE49-F238E27FC236}">
                <a16:creationId xmlns:a16="http://schemas.microsoft.com/office/drawing/2014/main" id="{D7882F05-CF46-C0AB-0E3B-750820AB7BA1}"/>
              </a:ext>
            </a:extLst>
          </p:cNvPr>
          <p:cNvPicPr>
            <a:picLocks noChangeAspect="1"/>
          </p:cNvPicPr>
          <p:nvPr/>
        </p:nvPicPr>
        <p:blipFill>
          <a:blip r:embed="rId3"/>
          <a:stretch>
            <a:fillRect/>
          </a:stretch>
        </p:blipFill>
        <p:spPr>
          <a:xfrm>
            <a:off x="7733241" y="2009142"/>
            <a:ext cx="3496233" cy="3496233"/>
          </a:xfrm>
          <a:prstGeom prst="rect">
            <a:avLst/>
          </a:prstGeom>
        </p:spPr>
      </p:pic>
    </p:spTree>
    <p:extLst>
      <p:ext uri="{BB962C8B-B14F-4D97-AF65-F5344CB8AC3E}">
        <p14:creationId xmlns:p14="http://schemas.microsoft.com/office/powerpoint/2010/main" val="28316557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B0857-B0C1-FBFC-38F6-738B12B68E22}"/>
              </a:ext>
            </a:extLst>
          </p:cNvPr>
          <p:cNvSpPr>
            <a:spLocks noGrp="1"/>
          </p:cNvSpPr>
          <p:nvPr>
            <p:ph type="title"/>
          </p:nvPr>
        </p:nvSpPr>
        <p:spPr/>
        <p:txBody>
          <a:bodyPr/>
          <a:lstStyle/>
          <a:p>
            <a:r>
              <a:rPr lang="en-US" dirty="0"/>
              <a:t>Oxytocin (OT) Findings</a:t>
            </a:r>
          </a:p>
        </p:txBody>
      </p:sp>
      <p:sp>
        <p:nvSpPr>
          <p:cNvPr id="3" name="Content Placeholder 2">
            <a:extLst>
              <a:ext uri="{FF2B5EF4-FFF2-40B4-BE49-F238E27FC236}">
                <a16:creationId xmlns:a16="http://schemas.microsoft.com/office/drawing/2014/main" id="{0EAD550D-55BF-56BD-14C5-42B23EF38186}"/>
              </a:ext>
            </a:extLst>
          </p:cNvPr>
          <p:cNvSpPr>
            <a:spLocks noGrp="1"/>
          </p:cNvSpPr>
          <p:nvPr>
            <p:ph idx="1"/>
          </p:nvPr>
        </p:nvSpPr>
        <p:spPr>
          <a:xfrm>
            <a:off x="838200" y="1825624"/>
            <a:ext cx="6669505" cy="4714875"/>
          </a:xfrm>
        </p:spPr>
        <p:txBody>
          <a:bodyPr>
            <a:normAutofit/>
          </a:bodyPr>
          <a:lstStyle/>
          <a:p>
            <a:r>
              <a:rPr lang="en-US" sz="2400" b="1" dirty="0"/>
              <a:t>Individual Differences: </a:t>
            </a:r>
            <a:r>
              <a:rPr lang="en-US" sz="2400" dirty="0"/>
              <a:t>Biological Sex Differences: males in the Painting Group released 2.5x more OT than any other group (including their partner) </a:t>
            </a:r>
          </a:p>
          <a:p>
            <a:pPr lvl="1"/>
            <a:r>
              <a:rPr lang="en-US" sz="2000" dirty="0"/>
              <a:t>Touch was significantly higher for Painting Group.</a:t>
            </a:r>
          </a:p>
          <a:p>
            <a:pPr marL="457200" lvl="1" indent="0">
              <a:buNone/>
            </a:pPr>
            <a:r>
              <a:rPr lang="en-US" sz="2000" dirty="0"/>
              <a:t> </a:t>
            </a:r>
          </a:p>
          <a:p>
            <a:r>
              <a:rPr lang="en-US" sz="2400" b="1" dirty="0"/>
              <a:t>Environmental Differences</a:t>
            </a:r>
            <a:r>
              <a:rPr lang="en-US" sz="2400" dirty="0"/>
              <a:t>: Environmental mechanisms alone seem to stimulate the increase of OT. </a:t>
            </a:r>
          </a:p>
          <a:p>
            <a:pPr marL="0" indent="0">
              <a:buNone/>
            </a:pPr>
            <a:endParaRPr lang="en-US" sz="2400" dirty="0"/>
          </a:p>
          <a:p>
            <a:pPr marL="0" indent="0">
              <a:buNone/>
            </a:pPr>
            <a:endParaRPr lang="en-US" dirty="0"/>
          </a:p>
        </p:txBody>
      </p:sp>
      <p:sp>
        <p:nvSpPr>
          <p:cNvPr id="4" name="Slide Number Placeholder 3">
            <a:extLst>
              <a:ext uri="{FF2B5EF4-FFF2-40B4-BE49-F238E27FC236}">
                <a16:creationId xmlns:a16="http://schemas.microsoft.com/office/drawing/2014/main" id="{A3293E90-C7C7-A46C-34C6-9755BA517B6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4C1B43-33FD-4135-B630-AB5201FA1631}" type="slidenum">
              <a:rPr kumimoji="0" lang="en-US" sz="1200" b="0" i="0" u="none" strike="noStrike" kern="1200" cap="none" spc="0" normalizeH="0" baseline="0" noProof="0" smtClean="0">
                <a:ln>
                  <a:noFill/>
                </a:ln>
                <a:solidFill>
                  <a:prstClr val="black">
                    <a:tint val="75000"/>
                  </a:prstClr>
                </a:solidFill>
                <a:effectLst/>
                <a:uLnTx/>
                <a:uFillTx/>
                <a:latin typeface="Franklin Gothic Book" panose="020B05030201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tint val="75000"/>
                </a:prstClr>
              </a:solidFill>
              <a:effectLst/>
              <a:uLnTx/>
              <a:uFillTx/>
              <a:latin typeface="Franklin Gothic Book" panose="020B0503020102020204"/>
              <a:ea typeface="+mn-ea"/>
              <a:cs typeface="+mn-cs"/>
            </a:endParaRPr>
          </a:p>
        </p:txBody>
      </p:sp>
      <p:sp>
        <p:nvSpPr>
          <p:cNvPr id="5" name="TextBox 4">
            <a:extLst>
              <a:ext uri="{FF2B5EF4-FFF2-40B4-BE49-F238E27FC236}">
                <a16:creationId xmlns:a16="http://schemas.microsoft.com/office/drawing/2014/main" id="{6DB7AFFC-8074-6877-4942-A82E4A09C09B}"/>
              </a:ext>
            </a:extLst>
          </p:cNvPr>
          <p:cNvSpPr txBox="1"/>
          <p:nvPr/>
        </p:nvSpPr>
        <p:spPr>
          <a:xfrm>
            <a:off x="248991" y="6311900"/>
            <a:ext cx="11694017" cy="33855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11111"/>
                </a:solidFill>
                <a:effectLst/>
                <a:uLnTx/>
                <a:uFillTx/>
                <a:latin typeface="Franklin Gothic Book" panose="020B0503020102020204"/>
                <a:ea typeface="+mn-ea"/>
                <a:cs typeface="+mn-cs"/>
              </a:rPr>
              <a:t>Examining Couple Recreation and Oxytocin via the Ecology of Family Experiences Framework </a:t>
            </a:r>
            <a:r>
              <a:rPr kumimoji="0" lang="en-US" sz="1600" b="0" i="0" u="none" strike="noStrike" kern="1200" cap="none" spc="0" normalizeH="0" baseline="0" noProof="0" dirty="0">
                <a:ln>
                  <a:noFill/>
                </a:ln>
                <a:solidFill>
                  <a:prstClr val="black"/>
                </a:solidFill>
                <a:effectLst/>
                <a:uLnTx/>
                <a:uFillTx/>
                <a:latin typeface="Franklin Gothic Book" panose="020B0503020102020204"/>
                <a:ea typeface="+mn-ea"/>
                <a:cs typeface="+mn-cs"/>
              </a:rPr>
              <a:t>| Melton, Larson, &amp; Boccia, 2019</a:t>
            </a:r>
          </a:p>
        </p:txBody>
      </p:sp>
      <p:pic>
        <p:nvPicPr>
          <p:cNvPr id="6" name="Picture 5">
            <a:extLst>
              <a:ext uri="{FF2B5EF4-FFF2-40B4-BE49-F238E27FC236}">
                <a16:creationId xmlns:a16="http://schemas.microsoft.com/office/drawing/2014/main" id="{D7882F05-CF46-C0AB-0E3B-750820AB7BA1}"/>
              </a:ext>
            </a:extLst>
          </p:cNvPr>
          <p:cNvPicPr>
            <a:picLocks noChangeAspect="1"/>
          </p:cNvPicPr>
          <p:nvPr/>
        </p:nvPicPr>
        <p:blipFill>
          <a:blip r:embed="rId3"/>
          <a:stretch>
            <a:fillRect/>
          </a:stretch>
        </p:blipFill>
        <p:spPr>
          <a:xfrm>
            <a:off x="7733241" y="2009142"/>
            <a:ext cx="3496233" cy="3496233"/>
          </a:xfrm>
          <a:prstGeom prst="rect">
            <a:avLst/>
          </a:prstGeom>
        </p:spPr>
      </p:pic>
    </p:spTree>
    <p:extLst>
      <p:ext uri="{BB962C8B-B14F-4D97-AF65-F5344CB8AC3E}">
        <p14:creationId xmlns:p14="http://schemas.microsoft.com/office/powerpoint/2010/main" val="2859130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69848-0CCC-07CC-BE82-135FD84A88A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BFC19FF-CC7B-ED32-6878-B5CA2BB50E10}"/>
              </a:ext>
            </a:extLst>
          </p:cNvPr>
          <p:cNvSpPr>
            <a:spLocks noGrp="1"/>
          </p:cNvSpPr>
          <p:nvPr>
            <p:ph idx="1"/>
          </p:nvPr>
        </p:nvSpPr>
        <p:spPr/>
        <p:txBody>
          <a:bodyPr/>
          <a:lstStyle/>
          <a:p>
            <a:endParaRPr lang="en-US" dirty="0"/>
          </a:p>
        </p:txBody>
      </p:sp>
      <p:pic>
        <p:nvPicPr>
          <p:cNvPr id="5122" name="Picture 2" descr="National Treasure 3' Is Officially in the Works | Hypebeast">
            <a:extLst>
              <a:ext uri="{FF2B5EF4-FFF2-40B4-BE49-F238E27FC236}">
                <a16:creationId xmlns:a16="http://schemas.microsoft.com/office/drawing/2014/main" id="{897A0AB8-EB7E-66A0-0ABD-F40EF05A5A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3294" y="856187"/>
            <a:ext cx="3856788" cy="257119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ADD7137-FF9F-71EC-DEC6-0BC1FE7EFC82}"/>
              </a:ext>
            </a:extLst>
          </p:cNvPr>
          <p:cNvPicPr>
            <a:picLocks noChangeAspect="1"/>
          </p:cNvPicPr>
          <p:nvPr/>
        </p:nvPicPr>
        <p:blipFill>
          <a:blip r:embed="rId4"/>
          <a:stretch>
            <a:fillRect/>
          </a:stretch>
        </p:blipFill>
        <p:spPr>
          <a:xfrm>
            <a:off x="5932682" y="3594307"/>
            <a:ext cx="3658013" cy="2717593"/>
          </a:xfrm>
          <a:prstGeom prst="rect">
            <a:avLst/>
          </a:prstGeom>
        </p:spPr>
      </p:pic>
      <p:pic>
        <p:nvPicPr>
          <p:cNvPr id="5130" name="Picture 10" descr="National Treasure (2004) - IMDb">
            <a:extLst>
              <a:ext uri="{FF2B5EF4-FFF2-40B4-BE49-F238E27FC236}">
                <a16:creationId xmlns:a16="http://schemas.microsoft.com/office/drawing/2014/main" id="{36CA3815-9B8E-E21F-C7ED-A0F1D2384C7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856187"/>
            <a:ext cx="3695195" cy="5476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69067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744E1DA-0688-FA94-D8B4-3A6CA33AC600}"/>
              </a:ext>
            </a:extLst>
          </p:cNvPr>
          <p:cNvSpPr>
            <a:spLocks noGrp="1"/>
          </p:cNvSpPr>
          <p:nvPr>
            <p:ph type="title"/>
          </p:nvPr>
        </p:nvSpPr>
        <p:spPr>
          <a:xfrm>
            <a:off x="156671" y="795392"/>
            <a:ext cx="12035329" cy="950191"/>
          </a:xfrm>
        </p:spPr>
        <p:txBody>
          <a:bodyPr>
            <a:normAutofit fontScale="90000"/>
          </a:bodyPr>
          <a:lstStyle/>
          <a:p>
            <a:r>
              <a:rPr lang="en-US" dirty="0"/>
              <a:t>Board Games, Communication, &amp; Oxytocin—OH MY! </a:t>
            </a:r>
          </a:p>
        </p:txBody>
      </p:sp>
      <p:pic>
        <p:nvPicPr>
          <p:cNvPr id="6" name="Content Placeholder 5" descr="Calendar&#10;&#10;Description automatically generated">
            <a:extLst>
              <a:ext uri="{FF2B5EF4-FFF2-40B4-BE49-F238E27FC236}">
                <a16:creationId xmlns:a16="http://schemas.microsoft.com/office/drawing/2014/main" id="{410EDD00-A07B-85F8-B0CF-EA308FB77EA3}"/>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rot="5400000">
            <a:off x="7820306" y="2295248"/>
            <a:ext cx="4395981" cy="3296652"/>
          </a:xfrm>
        </p:spPr>
      </p:pic>
      <p:sp>
        <p:nvSpPr>
          <p:cNvPr id="4" name="Slide Number Placeholder 3">
            <a:extLst>
              <a:ext uri="{FF2B5EF4-FFF2-40B4-BE49-F238E27FC236}">
                <a16:creationId xmlns:a16="http://schemas.microsoft.com/office/drawing/2014/main" id="{BEE29856-2BAC-7F50-CC62-320DED1BA22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4C1B43-33FD-4135-B630-AB5201FA1631}" type="slidenum">
              <a:rPr kumimoji="0" lang="en-US" sz="1200" b="0" i="0" u="none" strike="noStrike" kern="1200" cap="none" spc="0" normalizeH="0" baseline="0" noProof="0" smtClean="0">
                <a:ln>
                  <a:noFill/>
                </a:ln>
                <a:solidFill>
                  <a:prstClr val="black">
                    <a:tint val="75000"/>
                  </a:prstClr>
                </a:solidFill>
                <a:effectLst/>
                <a:uLnTx/>
                <a:uFillTx/>
                <a:latin typeface="Franklin Gothic Book" panose="020B05030201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tint val="75000"/>
                </a:prstClr>
              </a:solidFill>
              <a:effectLst/>
              <a:uLnTx/>
              <a:uFillTx/>
              <a:latin typeface="Franklin Gothic Book" panose="020B0503020102020204"/>
              <a:ea typeface="+mn-ea"/>
              <a:cs typeface="+mn-cs"/>
            </a:endParaRPr>
          </a:p>
        </p:txBody>
      </p:sp>
      <p:sp>
        <p:nvSpPr>
          <p:cNvPr id="3" name="Content Placeholder 2">
            <a:extLst>
              <a:ext uri="{FF2B5EF4-FFF2-40B4-BE49-F238E27FC236}">
                <a16:creationId xmlns:a16="http://schemas.microsoft.com/office/drawing/2014/main" id="{0E7B7067-224C-98D7-6816-A9CEEF3CF105}"/>
              </a:ext>
            </a:extLst>
          </p:cNvPr>
          <p:cNvSpPr>
            <a:spLocks noGrp="1"/>
          </p:cNvSpPr>
          <p:nvPr>
            <p:ph sz="half" idx="2"/>
          </p:nvPr>
        </p:nvSpPr>
        <p:spPr>
          <a:xfrm>
            <a:off x="838200" y="2005012"/>
            <a:ext cx="7427233" cy="4351338"/>
          </a:xfrm>
        </p:spPr>
        <p:txBody>
          <a:bodyPr>
            <a:normAutofit/>
          </a:bodyPr>
          <a:lstStyle/>
          <a:p>
            <a:r>
              <a:rPr lang="en-US" sz="2400" dirty="0"/>
              <a:t>Communication key maintenance strategy</a:t>
            </a:r>
          </a:p>
          <a:p>
            <a:r>
              <a:rPr lang="en-US" sz="2400" dirty="0"/>
              <a:t>Floor switching- turn taking during the conversation</a:t>
            </a:r>
          </a:p>
          <a:p>
            <a:r>
              <a:rPr lang="en-US" sz="2400" b="0" i="0" u="none" strike="noStrike" dirty="0">
                <a:solidFill>
                  <a:srgbClr val="000000"/>
                </a:solidFill>
                <a:effectLst/>
              </a:rPr>
              <a:t>Required reciprocity- speech required to advance the game</a:t>
            </a:r>
          </a:p>
          <a:p>
            <a:r>
              <a:rPr lang="en-US" sz="2400" b="0" i="0" u="none" strike="noStrike" dirty="0">
                <a:solidFill>
                  <a:srgbClr val="000000"/>
                </a:solidFill>
                <a:effectLst/>
              </a:rPr>
              <a:t>Voluntary reciprocity- speech </a:t>
            </a:r>
            <a:r>
              <a:rPr lang="en-US" sz="2400" b="0" i="1" u="none" strike="noStrike" dirty="0">
                <a:solidFill>
                  <a:srgbClr val="000000"/>
                </a:solidFill>
                <a:effectLst/>
              </a:rPr>
              <a:t>not</a:t>
            </a:r>
            <a:r>
              <a:rPr lang="en-US" sz="2400" b="0" i="0" u="none" strike="noStrike" dirty="0">
                <a:solidFill>
                  <a:srgbClr val="000000"/>
                </a:solidFill>
                <a:effectLst/>
              </a:rPr>
              <a:t> required to advance the game.</a:t>
            </a:r>
          </a:p>
          <a:p>
            <a:pPr marL="0" indent="0">
              <a:buNone/>
            </a:pPr>
            <a:endParaRPr lang="en-US" sz="2400" dirty="0"/>
          </a:p>
        </p:txBody>
      </p:sp>
      <p:sp>
        <p:nvSpPr>
          <p:cNvPr id="2" name="TextBox 1">
            <a:extLst>
              <a:ext uri="{FF2B5EF4-FFF2-40B4-BE49-F238E27FC236}">
                <a16:creationId xmlns:a16="http://schemas.microsoft.com/office/drawing/2014/main" id="{42F5F0DC-C353-6BD5-82B5-77BF1CD4FA57}"/>
              </a:ext>
            </a:extLst>
          </p:cNvPr>
          <p:cNvSpPr txBox="1"/>
          <p:nvPr/>
        </p:nvSpPr>
        <p:spPr>
          <a:xfrm>
            <a:off x="461538" y="6382921"/>
            <a:ext cx="11268923" cy="33855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Franklin Gothic Book" panose="020B0503020102020204"/>
                <a:ea typeface="+mn-ea"/>
                <a:cs typeface="+mn-cs"/>
              </a:rPr>
              <a:t>Lee &amp; Melton, 2022</a:t>
            </a:r>
          </a:p>
        </p:txBody>
      </p:sp>
    </p:spTree>
    <p:extLst>
      <p:ext uri="{BB962C8B-B14F-4D97-AF65-F5344CB8AC3E}">
        <p14:creationId xmlns:p14="http://schemas.microsoft.com/office/powerpoint/2010/main" val="26480031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744E1DA-0688-FA94-D8B4-3A6CA33AC600}"/>
              </a:ext>
            </a:extLst>
          </p:cNvPr>
          <p:cNvSpPr>
            <a:spLocks noGrp="1"/>
          </p:cNvSpPr>
          <p:nvPr>
            <p:ph type="title"/>
          </p:nvPr>
        </p:nvSpPr>
        <p:spPr>
          <a:xfrm>
            <a:off x="762002" y="716436"/>
            <a:ext cx="10904621" cy="950191"/>
          </a:xfrm>
        </p:spPr>
        <p:txBody>
          <a:bodyPr>
            <a:normAutofit/>
          </a:bodyPr>
          <a:lstStyle/>
          <a:p>
            <a:r>
              <a:rPr lang="en-US" sz="3600" dirty="0"/>
              <a:t>Board Games, Competition, &amp; Oxytocin—OH MY! </a:t>
            </a:r>
          </a:p>
        </p:txBody>
      </p:sp>
      <p:graphicFrame>
        <p:nvGraphicFramePr>
          <p:cNvPr id="9" name="Content Placeholder 8">
            <a:extLst>
              <a:ext uri="{FF2B5EF4-FFF2-40B4-BE49-F238E27FC236}">
                <a16:creationId xmlns:a16="http://schemas.microsoft.com/office/drawing/2014/main" id="{D0B03A32-9953-1077-23BD-016B03F7BCEC}"/>
              </a:ext>
            </a:extLst>
          </p:cNvPr>
          <p:cNvGraphicFramePr>
            <a:graphicFrameLocks noGrp="1"/>
          </p:cNvGraphicFramePr>
          <p:nvPr>
            <p:ph sz="half" idx="2"/>
          </p:nvPr>
        </p:nvGraphicFramePr>
        <p:xfrm>
          <a:off x="6096000" y="1844938"/>
          <a:ext cx="5570623" cy="2943144"/>
        </p:xfrm>
        <a:graphic>
          <a:graphicData uri="http://schemas.openxmlformats.org/drawingml/2006/table">
            <a:tbl>
              <a:tblPr/>
              <a:tblGrid>
                <a:gridCol w="2519384">
                  <a:extLst>
                    <a:ext uri="{9D8B030D-6E8A-4147-A177-3AD203B41FA5}">
                      <a16:colId xmlns:a16="http://schemas.microsoft.com/office/drawing/2014/main" val="4158469814"/>
                    </a:ext>
                  </a:extLst>
                </a:gridCol>
                <a:gridCol w="1151717">
                  <a:extLst>
                    <a:ext uri="{9D8B030D-6E8A-4147-A177-3AD203B41FA5}">
                      <a16:colId xmlns:a16="http://schemas.microsoft.com/office/drawing/2014/main" val="1281960245"/>
                    </a:ext>
                  </a:extLst>
                </a:gridCol>
                <a:gridCol w="902082">
                  <a:extLst>
                    <a:ext uri="{9D8B030D-6E8A-4147-A177-3AD203B41FA5}">
                      <a16:colId xmlns:a16="http://schemas.microsoft.com/office/drawing/2014/main" val="250960969"/>
                    </a:ext>
                  </a:extLst>
                </a:gridCol>
                <a:gridCol w="997440">
                  <a:extLst>
                    <a:ext uri="{9D8B030D-6E8A-4147-A177-3AD203B41FA5}">
                      <a16:colId xmlns:a16="http://schemas.microsoft.com/office/drawing/2014/main" val="3638107159"/>
                    </a:ext>
                  </a:extLst>
                </a:gridCol>
              </a:tblGrid>
              <a:tr h="363682">
                <a:tc gridSpan="4">
                  <a:txBody>
                    <a:bodyPr/>
                    <a:lstStyle/>
                    <a:p>
                      <a:pPr algn="l" fontAlgn="b"/>
                      <a:r>
                        <a:rPr lang="en-US" sz="2000" b="1"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Correlation Coefficients</a:t>
                      </a:r>
                    </a:p>
                  </a:txBody>
                  <a:tcPr marL="9525" marR="9525" marT="9525"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pPr algn="l" fontAlgn="b"/>
                      <a:endParaRPr lang="en-US" sz="2400" b="0" i="0" u="none" strike="noStrike" dirty="0">
                        <a:solidFill>
                          <a:srgbClr val="000000"/>
                        </a:solidFill>
                        <a:effectLst/>
                        <a:latin typeface="Times New Roman" panose="02020603050405020304" pitchFamily="18"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pPr algn="l" fontAlgn="b"/>
                      <a:endParaRPr lang="en-US" sz="2400" b="0" i="0" u="none" strike="noStrike" dirty="0">
                        <a:solidFill>
                          <a:srgbClr val="000000"/>
                        </a:solidFill>
                        <a:effectLst/>
                        <a:latin typeface="Times New Roman" panose="02020603050405020304" pitchFamily="18"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pPr algn="l" fontAlgn="b"/>
                      <a:endParaRPr lang="en-US" sz="2400" b="0" i="0" u="none" strike="noStrike" dirty="0">
                        <a:solidFill>
                          <a:srgbClr val="000000"/>
                        </a:solidFill>
                        <a:effectLst/>
                        <a:latin typeface="Times New Roman" panose="02020603050405020304" pitchFamily="18"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7168523"/>
                  </a:ext>
                </a:extLst>
              </a:tr>
              <a:tr h="363682">
                <a:tc>
                  <a:txBody>
                    <a:bodyPr/>
                    <a:lstStyle/>
                    <a:p>
                      <a:pPr algn="l" fontAlgn="b"/>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Oxytocin</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64210882"/>
                  </a:ext>
                </a:extLst>
              </a:tr>
              <a:tr h="679641">
                <a:tc>
                  <a:txBody>
                    <a:bodyPr/>
                    <a:lstStyle/>
                    <a:p>
                      <a:pPr algn="l" fontAlgn="b"/>
                      <a:endParaRPr lang="en-US" sz="2000" b="0" i="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Couple</a:t>
                      </a:r>
                    </a:p>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k=6</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Male</a:t>
                      </a:r>
                    </a:p>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N=6</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Female</a:t>
                      </a:r>
                    </a:p>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N=6</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3840968"/>
                  </a:ext>
                </a:extLst>
              </a:tr>
              <a:tr h="363682">
                <a:tc>
                  <a:txBody>
                    <a:bodyPr/>
                    <a:lstStyle/>
                    <a:p>
                      <a:pPr algn="l"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Floor Switching</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-0.64</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a:t>
                      </a:r>
                      <a:r>
                        <a:rPr lang="en-US" sz="2000" b="1"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0.92</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-0.28</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2116920"/>
                  </a:ext>
                </a:extLst>
              </a:tr>
              <a:tr h="363682">
                <a:tc>
                  <a:txBody>
                    <a:bodyPr/>
                    <a:lstStyle/>
                    <a:p>
                      <a:pPr algn="l"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Required Reciprocity</a:t>
                      </a:r>
                    </a:p>
                  </a:txBody>
                  <a:tcPr marL="9525" marR="9525" marT="9525" anchor="b">
                    <a:lnL>
                      <a:noFill/>
                    </a:lnL>
                    <a:lnR>
                      <a:noFill/>
                    </a:lnR>
                    <a:lnT>
                      <a:noFill/>
                    </a:lnT>
                    <a:lnB>
                      <a:noFill/>
                    </a:lnB>
                  </a:tcPr>
                </a:tc>
                <a:tc>
                  <a:txBody>
                    <a:bodyPr/>
                    <a:lstStyle/>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-0.36</a:t>
                      </a:r>
                    </a:p>
                  </a:txBody>
                  <a:tcPr marL="9525" marR="9525" marT="9525" anchor="b">
                    <a:lnL>
                      <a:noFill/>
                    </a:lnL>
                    <a:lnR>
                      <a:noFill/>
                    </a:lnR>
                    <a:lnT>
                      <a:noFill/>
                    </a:lnT>
                    <a:lnB>
                      <a:noFill/>
                    </a:lnB>
                  </a:tcPr>
                </a:tc>
                <a:tc>
                  <a:txBody>
                    <a:bodyPr/>
                    <a:lstStyle/>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-0.46</a:t>
                      </a:r>
                    </a:p>
                  </a:txBody>
                  <a:tcPr marL="9525" marR="9525" marT="9525" anchor="b">
                    <a:lnL>
                      <a:noFill/>
                    </a:lnL>
                    <a:lnR>
                      <a:noFill/>
                    </a:lnR>
                    <a:lnT>
                      <a:noFill/>
                    </a:lnT>
                    <a:lnB>
                      <a:noFill/>
                    </a:lnB>
                  </a:tcPr>
                </a:tc>
                <a:tc>
                  <a:txBody>
                    <a:bodyPr/>
                    <a:lstStyle/>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-0.28</a:t>
                      </a:r>
                    </a:p>
                  </a:txBody>
                  <a:tcPr marL="9525" marR="9525" marT="9525" anchor="b">
                    <a:lnL>
                      <a:noFill/>
                    </a:lnL>
                    <a:lnR>
                      <a:noFill/>
                    </a:lnR>
                    <a:lnT>
                      <a:noFill/>
                    </a:lnT>
                    <a:lnB>
                      <a:noFill/>
                    </a:lnB>
                  </a:tcPr>
                </a:tc>
                <a:extLst>
                  <a:ext uri="{0D108BD9-81ED-4DB2-BD59-A6C34878D82A}">
                    <a16:rowId xmlns:a16="http://schemas.microsoft.com/office/drawing/2014/main" val="2120649877"/>
                  </a:ext>
                </a:extLst>
              </a:tr>
              <a:tr h="445093">
                <a:tc>
                  <a:txBody>
                    <a:bodyPr/>
                    <a:lstStyle/>
                    <a:p>
                      <a:pPr algn="l" fontAlgn="b"/>
                      <a:r>
                        <a:rPr lang="en-US" sz="2000" b="0" i="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rPr>
                        <a:t>Voluntary Reciprocity </a:t>
                      </a:r>
                    </a:p>
                  </a:txBody>
                  <a:tcPr marL="9525" marR="9525" marT="9525" anchor="b">
                    <a:lnL>
                      <a:noFill/>
                    </a:lnL>
                    <a:lnR>
                      <a:noFill/>
                    </a:lnR>
                    <a:lnT>
                      <a:noFill/>
                    </a:lnT>
                    <a:lnB>
                      <a:noFill/>
                    </a:lnB>
                  </a:tcPr>
                </a:tc>
                <a:tc>
                  <a:txBody>
                    <a:bodyPr/>
                    <a:lstStyle/>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-0.62</a:t>
                      </a:r>
                    </a:p>
                  </a:txBody>
                  <a:tcPr marL="9525" marR="9525" marT="9525" anchor="b">
                    <a:lnL>
                      <a:noFill/>
                    </a:lnL>
                    <a:lnR>
                      <a:noFill/>
                    </a:lnR>
                    <a:lnT>
                      <a:noFill/>
                    </a:lnT>
                    <a:lnB>
                      <a:noFill/>
                    </a:lnB>
                  </a:tcPr>
                </a:tc>
                <a:tc>
                  <a:txBody>
                    <a:bodyPr/>
                    <a:lstStyle/>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a:t>
                      </a:r>
                      <a:r>
                        <a:rPr lang="en-US" sz="2000" b="1"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0.92</a:t>
                      </a:r>
                    </a:p>
                  </a:txBody>
                  <a:tcPr marL="9525" marR="9525" marT="9525" anchor="b">
                    <a:lnL>
                      <a:noFill/>
                    </a:lnL>
                    <a:lnR>
                      <a:noFill/>
                    </a:lnR>
                    <a:lnT>
                      <a:noFill/>
                    </a:lnT>
                    <a:lnB>
                      <a:noFill/>
                    </a:lnB>
                  </a:tcPr>
                </a:tc>
                <a:tc>
                  <a:txBody>
                    <a:bodyPr/>
                    <a:lstStyle/>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-0.23</a:t>
                      </a:r>
                    </a:p>
                  </a:txBody>
                  <a:tcPr marL="9525" marR="9525" marT="9525" anchor="b">
                    <a:lnL>
                      <a:noFill/>
                    </a:lnL>
                    <a:lnR>
                      <a:noFill/>
                    </a:lnR>
                    <a:lnT>
                      <a:noFill/>
                    </a:lnT>
                    <a:lnB>
                      <a:noFill/>
                    </a:lnB>
                  </a:tcPr>
                </a:tc>
                <a:extLst>
                  <a:ext uri="{0D108BD9-81ED-4DB2-BD59-A6C34878D82A}">
                    <a16:rowId xmlns:a16="http://schemas.microsoft.com/office/drawing/2014/main" val="4138926799"/>
                  </a:ext>
                </a:extLst>
              </a:tr>
              <a:tr h="363682">
                <a:tc>
                  <a:txBody>
                    <a:bodyPr/>
                    <a:lstStyle/>
                    <a:p>
                      <a:pPr algn="l" fontAlgn="b"/>
                      <a:r>
                        <a:rPr lang="en-US" sz="2000" b="0" i="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rPr>
                        <a:t>Total Reciprocity</a:t>
                      </a:r>
                    </a:p>
                  </a:txBody>
                  <a:tcPr marL="9525" marR="9525" marT="9525"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-0.60</a:t>
                      </a:r>
                    </a:p>
                  </a:txBody>
                  <a:tcPr marL="9525" marR="9525" marT="9525"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a:t>
                      </a:r>
                      <a:r>
                        <a:rPr lang="en-US" sz="2000" b="1"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0.87</a:t>
                      </a:r>
                    </a:p>
                  </a:txBody>
                  <a:tcPr marL="9525" marR="9525" marT="9525"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r" fontAlgn="b"/>
                      <a:r>
                        <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-0.27</a:t>
                      </a:r>
                    </a:p>
                  </a:txBody>
                  <a:tcPr marL="9525" marR="9525" marT="9525"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0529961"/>
                  </a:ext>
                </a:extLst>
              </a:tr>
            </a:tbl>
          </a:graphicData>
        </a:graphic>
      </p:graphicFrame>
      <p:sp>
        <p:nvSpPr>
          <p:cNvPr id="4" name="Slide Number Placeholder 3">
            <a:extLst>
              <a:ext uri="{FF2B5EF4-FFF2-40B4-BE49-F238E27FC236}">
                <a16:creationId xmlns:a16="http://schemas.microsoft.com/office/drawing/2014/main" id="{BEE29856-2BAC-7F50-CC62-320DED1BA22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4C1B43-33FD-4135-B630-AB5201FA1631}" type="slidenum">
              <a:rPr kumimoji="0" lang="en-US" sz="1200" b="0" i="0" u="none" strike="noStrike" kern="1200" cap="none" spc="0" normalizeH="0" baseline="0" noProof="0" smtClean="0">
                <a:ln>
                  <a:noFill/>
                </a:ln>
                <a:solidFill>
                  <a:prstClr val="black">
                    <a:tint val="75000"/>
                  </a:prstClr>
                </a:solidFill>
                <a:effectLst/>
                <a:uLnTx/>
                <a:uFillTx/>
                <a:latin typeface="Lato" panose="020F0502020204030203" pitchFamily="34" charset="0"/>
                <a:ea typeface="Lato" panose="020F0502020204030203" pitchFamily="34" charset="0"/>
                <a:cs typeface="Lato" panose="020F0502020204030203"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tint val="75000"/>
                </a:prstClr>
              </a:solidFill>
              <a:effectLst/>
              <a:uLnTx/>
              <a:uFillTx/>
              <a:latin typeface="Lato" panose="020F0502020204030203" pitchFamily="34" charset="0"/>
              <a:ea typeface="Lato" panose="020F0502020204030203" pitchFamily="34" charset="0"/>
              <a:cs typeface="Lato" panose="020F0502020204030203" pitchFamily="34" charset="0"/>
            </a:endParaRPr>
          </a:p>
        </p:txBody>
      </p:sp>
      <p:graphicFrame>
        <p:nvGraphicFramePr>
          <p:cNvPr id="15" name="Table 15">
            <a:extLst>
              <a:ext uri="{FF2B5EF4-FFF2-40B4-BE49-F238E27FC236}">
                <a16:creationId xmlns:a16="http://schemas.microsoft.com/office/drawing/2014/main" id="{ABA5CA33-0E99-D329-D1A1-998B3BC2BB92}"/>
              </a:ext>
            </a:extLst>
          </p:cNvPr>
          <p:cNvGraphicFramePr>
            <a:graphicFrameLocks noGrp="1"/>
          </p:cNvGraphicFramePr>
          <p:nvPr>
            <p:ph sz="half" idx="1"/>
          </p:nvPr>
        </p:nvGraphicFramePr>
        <p:xfrm>
          <a:off x="762002" y="1784983"/>
          <a:ext cx="6060984" cy="4490086"/>
        </p:xfrm>
        <a:graphic>
          <a:graphicData uri="http://schemas.openxmlformats.org/drawingml/2006/table">
            <a:tbl>
              <a:tblPr firstRow="1" bandRow="1">
                <a:tableStyleId>{2D5ABB26-0587-4C30-8999-92F81FD0307C}</a:tableStyleId>
              </a:tblPr>
              <a:tblGrid>
                <a:gridCol w="278295">
                  <a:extLst>
                    <a:ext uri="{9D8B030D-6E8A-4147-A177-3AD203B41FA5}">
                      <a16:colId xmlns:a16="http://schemas.microsoft.com/office/drawing/2014/main" val="2460107331"/>
                    </a:ext>
                  </a:extLst>
                </a:gridCol>
                <a:gridCol w="410821">
                  <a:extLst>
                    <a:ext uri="{9D8B030D-6E8A-4147-A177-3AD203B41FA5}">
                      <a16:colId xmlns:a16="http://schemas.microsoft.com/office/drawing/2014/main" val="1365780187"/>
                    </a:ext>
                  </a:extLst>
                </a:gridCol>
                <a:gridCol w="1485671">
                  <a:extLst>
                    <a:ext uri="{9D8B030D-6E8A-4147-A177-3AD203B41FA5}">
                      <a16:colId xmlns:a16="http://schemas.microsoft.com/office/drawing/2014/main" val="731271948"/>
                    </a:ext>
                  </a:extLst>
                </a:gridCol>
                <a:gridCol w="1295399">
                  <a:extLst>
                    <a:ext uri="{9D8B030D-6E8A-4147-A177-3AD203B41FA5}">
                      <a16:colId xmlns:a16="http://schemas.microsoft.com/office/drawing/2014/main" val="2758267751"/>
                    </a:ext>
                  </a:extLst>
                </a:gridCol>
                <a:gridCol w="1295399">
                  <a:extLst>
                    <a:ext uri="{9D8B030D-6E8A-4147-A177-3AD203B41FA5}">
                      <a16:colId xmlns:a16="http://schemas.microsoft.com/office/drawing/2014/main" val="2412891723"/>
                    </a:ext>
                  </a:extLst>
                </a:gridCol>
                <a:gridCol w="1295399">
                  <a:extLst>
                    <a:ext uri="{9D8B030D-6E8A-4147-A177-3AD203B41FA5}">
                      <a16:colId xmlns:a16="http://schemas.microsoft.com/office/drawing/2014/main" val="3700798489"/>
                    </a:ext>
                  </a:extLst>
                </a:gridCol>
              </a:tblGrid>
              <a:tr h="0">
                <a:tc gridSpan="5">
                  <a:txBody>
                    <a:bodyPr/>
                    <a:lstStyle/>
                    <a:p>
                      <a:pPr algn="l" fontAlgn="b"/>
                      <a:r>
                        <a:rPr lang="en-US" sz="2000" b="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Summary Descriptive</a:t>
                      </a:r>
                      <a:endParaRPr lang="en-US" sz="2000" b="1"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pPr algn="l" fontAlgn="b"/>
                      <a:endParaRPr lang="en-US" sz="16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hMerge="1">
                  <a:txBody>
                    <a:bodyPr/>
                    <a:lstStyle/>
                    <a:p>
                      <a:pPr algn="l" fontAlgn="b"/>
                      <a:endParaRPr lang="en-US" sz="16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a:txBody>
                    <a:bodyPr/>
                    <a:lstStyle/>
                    <a:p>
                      <a:endParaRPr lang="en-US" sz="2000" dirty="0">
                        <a:latin typeface="Lato" panose="020F0502020204030203" pitchFamily="34" charset="0"/>
                        <a:ea typeface="Lato" panose="020F0502020204030203" pitchFamily="34" charset="0"/>
                        <a:cs typeface="Lato" panose="020F0502020204030203" pitchFamily="34" charset="0"/>
                      </a:endParaRPr>
                    </a:p>
                  </a:txBody>
                  <a:tcPr/>
                </a:tc>
                <a:extLst>
                  <a:ext uri="{0D108BD9-81ED-4DB2-BD59-A6C34878D82A}">
                    <a16:rowId xmlns:a16="http://schemas.microsoft.com/office/drawing/2014/main" val="3632489808"/>
                  </a:ext>
                </a:extLst>
              </a:tr>
              <a:tr h="370840">
                <a:tc gridSpan="2">
                  <a:txBody>
                    <a:bodyPr/>
                    <a:lstStyle/>
                    <a:p>
                      <a:pPr algn="ctr" fontAlgn="b"/>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fontAlgn="b"/>
                      <a:endParaRPr lang="en-US" sz="16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M</a:t>
                      </a:r>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SD</a:t>
                      </a:r>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000">
                        <a:latin typeface="Lato" panose="020F0502020204030203" pitchFamily="34" charset="0"/>
                        <a:ea typeface="Lato" panose="020F0502020204030203" pitchFamily="34" charset="0"/>
                        <a:cs typeface="Lato" panose="020F0502020204030203" pitchFamily="34" charset="0"/>
                      </a:endParaRPr>
                    </a:p>
                  </a:txBody>
                  <a:tcPr>
                    <a:lnL>
                      <a:noFill/>
                    </a:lnL>
                  </a:tcPr>
                </a:tc>
                <a:extLst>
                  <a:ext uri="{0D108BD9-81ED-4DB2-BD59-A6C34878D82A}">
                    <a16:rowId xmlns:a16="http://schemas.microsoft.com/office/drawing/2014/main" val="787290175"/>
                  </a:ext>
                </a:extLst>
              </a:tr>
              <a:tr h="370840">
                <a:tc gridSpan="3">
                  <a:txBody>
                    <a:bodyPr/>
                    <a:lstStyle/>
                    <a:p>
                      <a:pPr algn="l"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Floor Switching</a:t>
                      </a:r>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lnT w="12700" cap="flat" cmpd="sng" algn="ctr">
                      <a:solidFill>
                        <a:schemeClr val="tx1"/>
                      </a:solidFill>
                      <a:prstDash val="solid"/>
                      <a:round/>
                      <a:headEnd type="none" w="med" len="med"/>
                      <a:tailEnd type="none" w="med" len="med"/>
                    </a:lnT>
                  </a:tcPr>
                </a:tc>
                <a:tc hMerge="1">
                  <a:txBody>
                    <a:bodyPr/>
                    <a:lstStyle/>
                    <a:p>
                      <a:endParaRPr lang="en-US"/>
                    </a:p>
                  </a:txBody>
                  <a:tcPr/>
                </a:tc>
                <a:tc hMerge="1">
                  <a:txBody>
                    <a:bodyPr/>
                    <a:lstStyle/>
                    <a:p>
                      <a:endParaRPr lang="en-US"/>
                    </a:p>
                  </a:txBody>
                  <a:tcPr/>
                </a:tc>
                <a:tc>
                  <a:txBody>
                    <a:bodyPr/>
                    <a:lstStyle/>
                    <a:p>
                      <a:pPr algn="ctr" fontAlgn="b"/>
                      <a:r>
                        <a:rPr lang="en-US" sz="2000" b="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 454.71 </a:t>
                      </a:r>
                      <a:endParaRPr lang="en-US" sz="2000" b="1"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lnT w="12700" cap="flat" cmpd="sng" algn="ctr">
                      <a:solidFill>
                        <a:schemeClr val="tx1"/>
                      </a:solidFill>
                      <a:prstDash val="solid"/>
                      <a:round/>
                      <a:headEnd type="none" w="med" len="med"/>
                      <a:tailEnd type="none" w="med" len="med"/>
                    </a:lnT>
                  </a:tcPr>
                </a:tc>
                <a:tc>
                  <a:txBody>
                    <a:bodyPr/>
                    <a:lstStyle/>
                    <a:p>
                      <a:pPr algn="ctr"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 208.04 </a:t>
                      </a:r>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lnT w="12700" cap="flat" cmpd="sng" algn="ctr">
                      <a:solidFill>
                        <a:schemeClr val="tx1"/>
                      </a:solidFill>
                      <a:prstDash val="solid"/>
                      <a:round/>
                      <a:headEnd type="none" w="med" len="med"/>
                      <a:tailEnd type="none" w="med" len="med"/>
                    </a:lnT>
                  </a:tcPr>
                </a:tc>
                <a:tc>
                  <a:txBody>
                    <a:bodyPr/>
                    <a:lstStyle/>
                    <a:p>
                      <a:endParaRPr lang="en-US" sz="2000" dirty="0">
                        <a:latin typeface="Lato" panose="020F0502020204030203" pitchFamily="34" charset="0"/>
                        <a:ea typeface="Lato" panose="020F0502020204030203" pitchFamily="34" charset="0"/>
                        <a:cs typeface="Lato" panose="020F0502020204030203" pitchFamily="34" charset="0"/>
                      </a:endParaRPr>
                    </a:p>
                  </a:txBody>
                  <a:tcPr/>
                </a:tc>
                <a:extLst>
                  <a:ext uri="{0D108BD9-81ED-4DB2-BD59-A6C34878D82A}">
                    <a16:rowId xmlns:a16="http://schemas.microsoft.com/office/drawing/2014/main" val="3047703221"/>
                  </a:ext>
                </a:extLst>
              </a:tr>
              <a:tr h="370840">
                <a:tc gridSpan="3">
                  <a:txBody>
                    <a:bodyPr/>
                    <a:lstStyle/>
                    <a:p>
                      <a:pPr algn="l" fontAlgn="b"/>
                      <a:r>
                        <a:rPr lang="en-US" sz="2000" b="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rPr>
                        <a:t>Total Reciprocity</a:t>
                      </a:r>
                      <a:endParaRPr lang="en-US" sz="2000" b="0" i="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hMerge="1">
                  <a:txBody>
                    <a:bodyPr/>
                    <a:lstStyle/>
                    <a:p>
                      <a:endParaRPr lang="en-US"/>
                    </a:p>
                  </a:txBody>
                  <a:tcPr/>
                </a:tc>
                <a:tc hMerge="1">
                  <a:txBody>
                    <a:bodyPr/>
                    <a:lstStyle/>
                    <a:p>
                      <a:endParaRPr lang="en-US"/>
                    </a:p>
                  </a:txBody>
                  <a:tcPr/>
                </a:tc>
                <a:tc>
                  <a:txBody>
                    <a:bodyPr/>
                    <a:lstStyle/>
                    <a:p>
                      <a:pPr algn="ctr" fontAlgn="b"/>
                      <a:r>
                        <a:rPr lang="en-US" sz="2000" b="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rPr>
                        <a:t> 500.14 </a:t>
                      </a:r>
                      <a:endParaRPr lang="en-US" sz="2000" b="0" i="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a:txBody>
                    <a:bodyPr/>
                    <a:lstStyle/>
                    <a:p>
                      <a:pPr algn="ctr"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 215.41 </a:t>
                      </a:r>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a:txBody>
                    <a:bodyPr/>
                    <a:lstStyle/>
                    <a:p>
                      <a:endParaRPr lang="en-US" sz="2000" dirty="0">
                        <a:latin typeface="Lato" panose="020F0502020204030203" pitchFamily="34" charset="0"/>
                        <a:ea typeface="Lato" panose="020F0502020204030203" pitchFamily="34" charset="0"/>
                        <a:cs typeface="Lato" panose="020F0502020204030203" pitchFamily="34" charset="0"/>
                      </a:endParaRPr>
                    </a:p>
                  </a:txBody>
                  <a:tcPr/>
                </a:tc>
                <a:extLst>
                  <a:ext uri="{0D108BD9-81ED-4DB2-BD59-A6C34878D82A}">
                    <a16:rowId xmlns:a16="http://schemas.microsoft.com/office/drawing/2014/main" val="4276186643"/>
                  </a:ext>
                </a:extLst>
              </a:tr>
              <a:tr h="370840">
                <a:tc>
                  <a:txBody>
                    <a:bodyPr/>
                    <a:lstStyle/>
                    <a:p>
                      <a:pPr algn="l" fontAlgn="b"/>
                      <a:endParaRPr lang="en-US" sz="2000" b="0" i="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gridSpan="2">
                  <a:txBody>
                    <a:bodyPr/>
                    <a:lstStyle/>
                    <a:p>
                      <a:pPr algn="l" fontAlgn="b"/>
                      <a:r>
                        <a:rPr lang="en-US" sz="2000" b="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rPr>
                        <a:t>Required Reciprocity</a:t>
                      </a:r>
                      <a:endParaRPr lang="en-US" sz="2000" b="0" i="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hMerge="1">
                  <a:txBody>
                    <a:bodyPr/>
                    <a:lstStyle/>
                    <a:p>
                      <a:pPr algn="l" fontAlgn="b"/>
                      <a:r>
                        <a:rPr lang="en-US" sz="1600" b="0" u="none" strike="noStrike" dirty="0">
                          <a:solidFill>
                            <a:srgbClr val="000000"/>
                          </a:solidFill>
                          <a:effectLst/>
                        </a:rPr>
                        <a:t>Required Reciprocity</a:t>
                      </a:r>
                      <a:endParaRPr lang="en-US" sz="1600" b="0" i="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a:txBody>
                    <a:bodyPr/>
                    <a:lstStyle/>
                    <a:p>
                      <a:pPr algn="ctr"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 277.00 </a:t>
                      </a:r>
                      <a:endParaRPr lang="en-US" sz="2000" b="0" i="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a:txBody>
                    <a:bodyPr/>
                    <a:lstStyle/>
                    <a:p>
                      <a:pPr algn="ctr"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 121.06 </a:t>
                      </a:r>
                      <a:endParaRPr lang="en-US" sz="2000" b="0" i="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a:txBody>
                    <a:bodyPr/>
                    <a:lstStyle/>
                    <a:p>
                      <a:endParaRPr lang="en-US" sz="2000" dirty="0">
                        <a:latin typeface="Lato" panose="020F0502020204030203" pitchFamily="34" charset="0"/>
                        <a:ea typeface="Lato" panose="020F0502020204030203" pitchFamily="34" charset="0"/>
                        <a:cs typeface="Lato" panose="020F0502020204030203" pitchFamily="34" charset="0"/>
                      </a:endParaRPr>
                    </a:p>
                  </a:txBody>
                  <a:tcPr/>
                </a:tc>
                <a:extLst>
                  <a:ext uri="{0D108BD9-81ED-4DB2-BD59-A6C34878D82A}">
                    <a16:rowId xmlns:a16="http://schemas.microsoft.com/office/drawing/2014/main" val="3764980658"/>
                  </a:ext>
                </a:extLst>
              </a:tr>
              <a:tr h="370840">
                <a:tc>
                  <a:txBody>
                    <a:bodyPr/>
                    <a:lstStyle/>
                    <a:p>
                      <a:pPr algn="l" fontAlgn="b"/>
                      <a:endParaRPr lang="en-US" sz="2000" b="0" i="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gridSpan="2">
                  <a:txBody>
                    <a:bodyPr/>
                    <a:lstStyle/>
                    <a:p>
                      <a:pPr algn="l"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Voluntary Reciprocity </a:t>
                      </a:r>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hMerge="1">
                  <a:txBody>
                    <a:bodyPr/>
                    <a:lstStyle/>
                    <a:p>
                      <a:pPr algn="l" fontAlgn="b"/>
                      <a:r>
                        <a:rPr lang="en-US" sz="1600" b="0" u="none" strike="noStrike" dirty="0">
                          <a:solidFill>
                            <a:srgbClr val="000000"/>
                          </a:solidFill>
                          <a:effectLst/>
                        </a:rPr>
                        <a:t>Voluntary Reciprocity </a:t>
                      </a:r>
                      <a:endParaRPr lang="en-US" sz="1600" b="0" i="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a:txBody>
                    <a:bodyPr/>
                    <a:lstStyle/>
                    <a:p>
                      <a:pPr algn="ctr"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 223.14 </a:t>
                      </a:r>
                      <a:endParaRPr lang="en-US" sz="2000" b="0" i="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a:txBody>
                    <a:bodyPr/>
                    <a:lstStyle/>
                    <a:p>
                      <a:pPr algn="ctr"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 132.23 </a:t>
                      </a:r>
                      <a:endParaRPr lang="en-US" sz="2000" b="0" i="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a:txBody>
                    <a:bodyPr/>
                    <a:lstStyle/>
                    <a:p>
                      <a:endParaRPr lang="en-US" sz="2000" dirty="0">
                        <a:latin typeface="Lato" panose="020F0502020204030203" pitchFamily="34" charset="0"/>
                        <a:ea typeface="Lato" panose="020F0502020204030203" pitchFamily="34" charset="0"/>
                        <a:cs typeface="Lato" panose="020F0502020204030203" pitchFamily="34" charset="0"/>
                      </a:endParaRPr>
                    </a:p>
                  </a:txBody>
                  <a:tcPr/>
                </a:tc>
                <a:extLst>
                  <a:ext uri="{0D108BD9-81ED-4DB2-BD59-A6C34878D82A}">
                    <a16:rowId xmlns:a16="http://schemas.microsoft.com/office/drawing/2014/main" val="3429719445"/>
                  </a:ext>
                </a:extLst>
              </a:tr>
              <a:tr h="370840">
                <a:tc gridSpan="3">
                  <a:txBody>
                    <a:bodyPr/>
                    <a:lstStyle/>
                    <a:p>
                      <a:pPr algn="l" fontAlgn="b"/>
                      <a:endParaRPr lang="en-US" sz="2000" b="0" i="0" u="none" strike="noStrike">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hMerge="1">
                  <a:txBody>
                    <a:bodyPr/>
                    <a:lstStyle/>
                    <a:p>
                      <a:endParaRPr lang="en-US"/>
                    </a:p>
                  </a:txBody>
                  <a:tcPr/>
                </a:tc>
                <a:tc hMerge="1">
                  <a:txBody>
                    <a:bodyPr/>
                    <a:lstStyle/>
                    <a:p>
                      <a:endParaRPr lang="en-US"/>
                    </a:p>
                  </a:txBody>
                  <a:tcPr/>
                </a:tc>
                <a:tc>
                  <a:txBody>
                    <a:bodyPr/>
                    <a:lstStyle/>
                    <a:p>
                      <a:pPr algn="ctr" fontAlgn="b"/>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a:txBody>
                    <a:bodyPr/>
                    <a:lstStyle/>
                    <a:p>
                      <a:pPr algn="ctr" fontAlgn="b"/>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a:txBody>
                    <a:bodyPr/>
                    <a:lstStyle/>
                    <a:p>
                      <a:endParaRPr lang="en-US" sz="2000" dirty="0">
                        <a:latin typeface="Lato" panose="020F0502020204030203" pitchFamily="34" charset="0"/>
                        <a:ea typeface="Lato" panose="020F0502020204030203" pitchFamily="34" charset="0"/>
                        <a:cs typeface="Lato" panose="020F0502020204030203" pitchFamily="34" charset="0"/>
                      </a:endParaRPr>
                    </a:p>
                  </a:txBody>
                  <a:tcPr/>
                </a:tc>
                <a:extLst>
                  <a:ext uri="{0D108BD9-81ED-4DB2-BD59-A6C34878D82A}">
                    <a16:rowId xmlns:a16="http://schemas.microsoft.com/office/drawing/2014/main" val="548932272"/>
                  </a:ext>
                </a:extLst>
              </a:tr>
              <a:tr h="370840">
                <a:tc gridSpan="3">
                  <a:txBody>
                    <a:bodyPr/>
                    <a:lstStyle/>
                    <a:p>
                      <a:pPr algn="l"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Oxytocin Total* </a:t>
                      </a:r>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hMerge="1">
                  <a:txBody>
                    <a:bodyPr/>
                    <a:lstStyle/>
                    <a:p>
                      <a:endParaRPr lang="en-US"/>
                    </a:p>
                  </a:txBody>
                  <a:tcPr/>
                </a:tc>
                <a:tc hMerge="1">
                  <a:txBody>
                    <a:bodyPr/>
                    <a:lstStyle/>
                    <a:p>
                      <a:endParaRPr lang="en-US"/>
                    </a:p>
                  </a:txBody>
                  <a:tcPr/>
                </a:tc>
                <a:tc>
                  <a:txBody>
                    <a:bodyPr/>
                    <a:lstStyle/>
                    <a:p>
                      <a:pPr algn="ctr"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 2,889.11 </a:t>
                      </a:r>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a:txBody>
                    <a:bodyPr/>
                    <a:lstStyle/>
                    <a:p>
                      <a:pPr algn="ctr"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 1,653.02 </a:t>
                      </a:r>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a:txBody>
                    <a:bodyPr/>
                    <a:lstStyle/>
                    <a:p>
                      <a:endParaRPr lang="en-US" sz="2000" dirty="0">
                        <a:latin typeface="Lato" panose="020F0502020204030203" pitchFamily="34" charset="0"/>
                        <a:ea typeface="Lato" panose="020F0502020204030203" pitchFamily="34" charset="0"/>
                        <a:cs typeface="Lato" panose="020F0502020204030203" pitchFamily="34" charset="0"/>
                      </a:endParaRPr>
                    </a:p>
                  </a:txBody>
                  <a:tcPr/>
                </a:tc>
                <a:extLst>
                  <a:ext uri="{0D108BD9-81ED-4DB2-BD59-A6C34878D82A}">
                    <a16:rowId xmlns:a16="http://schemas.microsoft.com/office/drawing/2014/main" val="2134999605"/>
                  </a:ext>
                </a:extLst>
              </a:tr>
              <a:tr h="370840">
                <a:tc>
                  <a:txBody>
                    <a:bodyPr/>
                    <a:lstStyle/>
                    <a:p>
                      <a:pPr algn="l" fontAlgn="b"/>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gridSpan="2">
                  <a:txBody>
                    <a:bodyPr/>
                    <a:lstStyle/>
                    <a:p>
                      <a:pPr algn="l"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Male OT*</a:t>
                      </a:r>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hMerge="1">
                  <a:txBody>
                    <a:bodyPr/>
                    <a:lstStyle/>
                    <a:p>
                      <a:pPr algn="l" fontAlgn="b"/>
                      <a:r>
                        <a:rPr lang="en-US" sz="1600" b="0" u="none" strike="noStrike" dirty="0">
                          <a:solidFill>
                            <a:srgbClr val="000000"/>
                          </a:solidFill>
                          <a:effectLst/>
                        </a:rPr>
                        <a:t>Male Oxytocin</a:t>
                      </a:r>
                      <a:endParaRPr lang="en-US" sz="1600" b="0" i="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a:txBody>
                    <a:bodyPr/>
                    <a:lstStyle/>
                    <a:p>
                      <a:pPr algn="ctr" fontAlgn="b"/>
                      <a:r>
                        <a:rPr lang="en-US" sz="2000" b="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 3,060.93 </a:t>
                      </a:r>
                      <a:endParaRPr lang="en-US" sz="2000" b="1" i="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a:txBody>
                    <a:bodyPr/>
                    <a:lstStyle/>
                    <a:p>
                      <a:pPr algn="ctr"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 2,021.96 </a:t>
                      </a:r>
                      <a:endParaRPr lang="en-US" sz="2000" b="0" i="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tc>
                <a:tc>
                  <a:txBody>
                    <a:bodyPr/>
                    <a:lstStyle/>
                    <a:p>
                      <a:endParaRPr lang="en-US" sz="2000" dirty="0">
                        <a:latin typeface="Lato" panose="020F0502020204030203" pitchFamily="34" charset="0"/>
                        <a:ea typeface="Lato" panose="020F0502020204030203" pitchFamily="34" charset="0"/>
                        <a:cs typeface="Lato" panose="020F0502020204030203" pitchFamily="34" charset="0"/>
                      </a:endParaRPr>
                    </a:p>
                  </a:txBody>
                  <a:tcPr/>
                </a:tc>
                <a:extLst>
                  <a:ext uri="{0D108BD9-81ED-4DB2-BD59-A6C34878D82A}">
                    <a16:rowId xmlns:a16="http://schemas.microsoft.com/office/drawing/2014/main" val="1315964820"/>
                  </a:ext>
                </a:extLst>
              </a:tr>
              <a:tr h="370840">
                <a:tc>
                  <a:txBody>
                    <a:bodyPr/>
                    <a:lstStyle/>
                    <a:p>
                      <a:pPr algn="l" fontAlgn="b"/>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lnB w="12700" cap="flat" cmpd="sng" algn="ctr">
                      <a:solidFill>
                        <a:schemeClr val="tx1"/>
                      </a:solidFill>
                      <a:prstDash val="solid"/>
                      <a:round/>
                      <a:headEnd type="none" w="med" len="med"/>
                      <a:tailEnd type="none" w="med" len="med"/>
                    </a:lnB>
                  </a:tcPr>
                </a:tc>
                <a:tc gridSpan="2">
                  <a:txBody>
                    <a:bodyPr/>
                    <a:lstStyle/>
                    <a:p>
                      <a:pPr algn="l"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Female OT*</a:t>
                      </a:r>
                      <a:endParaRPr lang="en-US" sz="2000" b="0" i="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lnB w="12700" cap="flat" cmpd="sng" algn="ctr">
                      <a:solidFill>
                        <a:schemeClr val="tx1"/>
                      </a:solidFill>
                      <a:prstDash val="solid"/>
                      <a:round/>
                      <a:headEnd type="none" w="med" len="med"/>
                      <a:tailEnd type="none" w="med" len="med"/>
                    </a:lnB>
                  </a:tcPr>
                </a:tc>
                <a:tc hMerge="1">
                  <a:txBody>
                    <a:bodyPr/>
                    <a:lstStyle/>
                    <a:p>
                      <a:pPr algn="l" fontAlgn="b"/>
                      <a:r>
                        <a:rPr lang="en-US" sz="1600" b="0" u="none" strike="noStrike" dirty="0">
                          <a:solidFill>
                            <a:srgbClr val="000000"/>
                          </a:solidFill>
                          <a:effectLst/>
                        </a:rPr>
                        <a:t>Female Oxytocin</a:t>
                      </a:r>
                      <a:endParaRPr lang="en-US" sz="1600" b="0" i="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lnB w="12700" cap="flat" cmpd="sng" algn="ctr">
                      <a:noFill/>
                      <a:prstDash val="solid"/>
                      <a:round/>
                      <a:headEnd type="none" w="med" len="med"/>
                      <a:tailEnd type="none" w="med" len="med"/>
                    </a:lnB>
                  </a:tcPr>
                </a:tc>
                <a:tc>
                  <a:txBody>
                    <a:bodyPr/>
                    <a:lstStyle/>
                    <a:p>
                      <a:pPr algn="ctr" fontAlgn="b"/>
                      <a:r>
                        <a:rPr lang="en-US" sz="2000" b="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 2,688.65 </a:t>
                      </a:r>
                      <a:endParaRPr lang="en-US" sz="2000" b="1" i="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lnB w="12700" cap="flat" cmpd="sng" algn="ctr">
                      <a:solidFill>
                        <a:schemeClr val="tx1"/>
                      </a:solidFill>
                      <a:prstDash val="solid"/>
                      <a:round/>
                      <a:headEnd type="none" w="med" len="med"/>
                      <a:tailEnd type="none" w="med" len="med"/>
                    </a:lnB>
                  </a:tcPr>
                </a:tc>
                <a:tc>
                  <a:txBody>
                    <a:bodyPr/>
                    <a:lstStyle/>
                    <a:p>
                      <a:pPr algn="ctr" fontAlgn="b"/>
                      <a:r>
                        <a:rPr lang="en-US" sz="2000" b="0"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rPr>
                        <a:t> 1,249.95 </a:t>
                      </a:r>
                      <a:endParaRPr lang="en-US" sz="2000" b="0" i="1" u="none" strike="noStrike" dirty="0">
                        <a:solidFill>
                          <a:srgbClr val="000000"/>
                        </a:solidFill>
                        <a:effectLst/>
                        <a:latin typeface="Lato" panose="020F0502020204030203" pitchFamily="34" charset="0"/>
                        <a:ea typeface="Lato" panose="020F0502020204030203" pitchFamily="34" charset="0"/>
                        <a:cs typeface="Lato" panose="020F0502020204030203" pitchFamily="34" charset="0"/>
                      </a:endParaRPr>
                    </a:p>
                  </a:txBody>
                  <a:tcPr marL="4763" marR="4763" marT="4763" anchor="b">
                    <a:lnB w="12700" cap="flat" cmpd="sng" algn="ctr">
                      <a:solidFill>
                        <a:schemeClr val="tx1"/>
                      </a:solidFill>
                      <a:prstDash val="solid"/>
                      <a:round/>
                      <a:headEnd type="none" w="med" len="med"/>
                      <a:tailEnd type="none" w="med" len="med"/>
                    </a:lnB>
                  </a:tcPr>
                </a:tc>
                <a:tc>
                  <a:txBody>
                    <a:bodyPr/>
                    <a:lstStyle/>
                    <a:p>
                      <a:endParaRPr lang="en-US" sz="2000" dirty="0">
                        <a:latin typeface="Lato" panose="020F0502020204030203" pitchFamily="34" charset="0"/>
                        <a:ea typeface="Lato" panose="020F0502020204030203" pitchFamily="34" charset="0"/>
                        <a:cs typeface="Lato" panose="020F0502020204030203" pitchFamily="34" charset="0"/>
                      </a:endParaRPr>
                    </a:p>
                  </a:txBody>
                  <a:tcPr/>
                </a:tc>
                <a:extLst>
                  <a:ext uri="{0D108BD9-81ED-4DB2-BD59-A6C34878D82A}">
                    <a16:rowId xmlns:a16="http://schemas.microsoft.com/office/drawing/2014/main" val="2992095158"/>
                  </a:ext>
                </a:extLst>
              </a:tr>
            </a:tbl>
          </a:graphicData>
        </a:graphic>
      </p:graphicFrame>
      <p:sp>
        <p:nvSpPr>
          <p:cNvPr id="16" name="TextBox 15">
            <a:extLst>
              <a:ext uri="{FF2B5EF4-FFF2-40B4-BE49-F238E27FC236}">
                <a16:creationId xmlns:a16="http://schemas.microsoft.com/office/drawing/2014/main" id="{7F393F0A-9B7D-DCE3-A643-03BB7F631313}"/>
              </a:ext>
            </a:extLst>
          </p:cNvPr>
          <p:cNvSpPr txBox="1"/>
          <p:nvPr/>
        </p:nvSpPr>
        <p:spPr>
          <a:xfrm>
            <a:off x="838200" y="6332754"/>
            <a:ext cx="420093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Franklin Gothic Book" panose="020B0503020102020204"/>
                <a:ea typeface="+mn-ea"/>
                <a:cs typeface="+mn-cs"/>
              </a:rPr>
              <a:t>*Measured in </a:t>
            </a:r>
            <a:r>
              <a:rPr kumimoji="0" lang="en-US" sz="1800" b="0" i="1" u="none" strike="noStrike" kern="1200" cap="none" spc="0" normalizeH="0" baseline="0" noProof="0" dirty="0">
                <a:ln>
                  <a:noFill/>
                </a:ln>
                <a:solidFill>
                  <a:prstClr val="black"/>
                </a:solidFill>
                <a:effectLst/>
                <a:uLnTx/>
                <a:uFillTx/>
                <a:latin typeface="Franklin Gothic Book" panose="020B0503020102020204"/>
                <a:ea typeface="+mn-ea"/>
                <a:cs typeface="+mn-cs"/>
              </a:rPr>
              <a:t>ng</a:t>
            </a:r>
            <a:endParaRPr kumimoji="0" lang="en-US" sz="1800" b="0" i="0" u="none" strike="noStrike" kern="1200" cap="none" spc="0" normalizeH="0" baseline="0" noProof="0" dirty="0">
              <a:ln>
                <a:noFill/>
              </a:ln>
              <a:solidFill>
                <a:prstClr val="black"/>
              </a:solidFill>
              <a:effectLst/>
              <a:uLnTx/>
              <a:uFillTx/>
              <a:latin typeface="Franklin Gothic Book" panose="020B0503020102020204"/>
              <a:ea typeface="+mn-ea"/>
              <a:cs typeface="+mn-cs"/>
            </a:endParaRPr>
          </a:p>
        </p:txBody>
      </p:sp>
      <p:sp>
        <p:nvSpPr>
          <p:cNvPr id="17" name="TextBox 16">
            <a:extLst>
              <a:ext uri="{FF2B5EF4-FFF2-40B4-BE49-F238E27FC236}">
                <a16:creationId xmlns:a16="http://schemas.microsoft.com/office/drawing/2014/main" id="{0CC9D852-120A-5F0C-5506-DD8C29A1C4D2}"/>
              </a:ext>
            </a:extLst>
          </p:cNvPr>
          <p:cNvSpPr txBox="1"/>
          <p:nvPr/>
        </p:nvSpPr>
        <p:spPr>
          <a:xfrm>
            <a:off x="6214312" y="5261113"/>
            <a:ext cx="5699392"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Lato" panose="020F0502020204030203" pitchFamily="34" charset="0"/>
                <a:ea typeface="Lato" panose="020F0502020204030203" pitchFamily="34" charset="0"/>
                <a:cs typeface="Lato" panose="020F0502020204030203" pitchFamily="34" charset="0"/>
              </a:rPr>
              <a:t>Evidence Suggesting: Reciprocity during a </a:t>
            </a:r>
            <a:r>
              <a:rPr kumimoji="0" lang="en-US" sz="1800" b="1" i="1" u="none" strike="noStrike" kern="1200" cap="none" spc="0" normalizeH="0" baseline="0" noProof="0" dirty="0">
                <a:ln>
                  <a:noFill/>
                </a:ln>
                <a:solidFill>
                  <a:prstClr val="black"/>
                </a:solidFill>
                <a:effectLst/>
                <a:uLnTx/>
                <a:uFillTx/>
                <a:latin typeface="Lato" panose="020F0502020204030203" pitchFamily="34" charset="0"/>
                <a:ea typeface="Lato" panose="020F0502020204030203" pitchFamily="34" charset="0"/>
                <a:cs typeface="Lato" panose="020F0502020204030203" pitchFamily="34" charset="0"/>
              </a:rPr>
              <a:t>competitive</a:t>
            </a:r>
            <a:r>
              <a:rPr kumimoji="0" lang="en-US" sz="1800" b="0" i="0" u="none" strike="noStrike" kern="1200" cap="none" spc="0" normalizeH="0" baseline="0" noProof="0" dirty="0">
                <a:ln>
                  <a:noFill/>
                </a:ln>
                <a:solidFill>
                  <a:prstClr val="black"/>
                </a:solidFill>
                <a:effectLst/>
                <a:uLnTx/>
                <a:uFillTx/>
                <a:latin typeface="Lato" panose="020F0502020204030203" pitchFamily="34" charset="0"/>
                <a:ea typeface="Lato" panose="020F0502020204030203" pitchFamily="34" charset="0"/>
                <a:cs typeface="Lato" panose="020F0502020204030203" pitchFamily="34" charset="0"/>
              </a:rPr>
              <a:t> board game with a romantic partner may inhibit the release of OT—especially for males</a:t>
            </a:r>
          </a:p>
        </p:txBody>
      </p:sp>
      <p:sp>
        <p:nvSpPr>
          <p:cNvPr id="2" name="TextBox 1">
            <a:extLst>
              <a:ext uri="{FF2B5EF4-FFF2-40B4-BE49-F238E27FC236}">
                <a16:creationId xmlns:a16="http://schemas.microsoft.com/office/drawing/2014/main" id="{83099F7B-FB2D-1262-3A9A-5BD9F4A7E22F}"/>
              </a:ext>
            </a:extLst>
          </p:cNvPr>
          <p:cNvSpPr txBox="1"/>
          <p:nvPr/>
        </p:nvSpPr>
        <p:spPr>
          <a:xfrm>
            <a:off x="461538" y="6382921"/>
            <a:ext cx="11268923" cy="338554"/>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Franklin Gothic Book" panose="020B0503020102020204"/>
                <a:ea typeface="+mn-ea"/>
                <a:cs typeface="+mn-cs"/>
              </a:rPr>
              <a:t>Lee &amp; Melton, 2022</a:t>
            </a:r>
          </a:p>
        </p:txBody>
      </p:sp>
    </p:spTree>
    <p:extLst>
      <p:ext uri="{BB962C8B-B14F-4D97-AF65-F5344CB8AC3E}">
        <p14:creationId xmlns:p14="http://schemas.microsoft.com/office/powerpoint/2010/main" val="2236116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EA808-0821-E597-E7B7-D73BFB80D853}"/>
              </a:ext>
            </a:extLst>
          </p:cNvPr>
          <p:cNvSpPr>
            <a:spLocks noGrp="1"/>
          </p:cNvSpPr>
          <p:nvPr>
            <p:ph type="title"/>
          </p:nvPr>
        </p:nvSpPr>
        <p:spPr/>
        <p:txBody>
          <a:bodyPr/>
          <a:lstStyle/>
          <a:p>
            <a:endParaRPr lang="en-US"/>
          </a:p>
        </p:txBody>
      </p:sp>
      <p:pic>
        <p:nvPicPr>
          <p:cNvPr id="8" name="Content Placeholder 7">
            <a:extLst>
              <a:ext uri="{FF2B5EF4-FFF2-40B4-BE49-F238E27FC236}">
                <a16:creationId xmlns:a16="http://schemas.microsoft.com/office/drawing/2014/main" id="{E2A2982E-0B64-9EAB-56CA-B7AA7DF36FAE}"/>
              </a:ext>
            </a:extLst>
          </p:cNvPr>
          <p:cNvPicPr>
            <a:picLocks noGrp="1" noChangeAspect="1"/>
          </p:cNvPicPr>
          <p:nvPr>
            <p:ph sz="half" idx="1"/>
          </p:nvPr>
        </p:nvPicPr>
        <p:blipFill>
          <a:blip r:embed="rId3"/>
          <a:stretch>
            <a:fillRect/>
          </a:stretch>
        </p:blipFill>
        <p:spPr>
          <a:xfrm>
            <a:off x="2608628" y="2004419"/>
            <a:ext cx="2611072" cy="1971274"/>
          </a:xfrm>
        </p:spPr>
      </p:pic>
      <p:sp>
        <p:nvSpPr>
          <p:cNvPr id="5" name="Slide Number Placeholder 4">
            <a:extLst>
              <a:ext uri="{FF2B5EF4-FFF2-40B4-BE49-F238E27FC236}">
                <a16:creationId xmlns:a16="http://schemas.microsoft.com/office/drawing/2014/main" id="{65D442AB-41A4-7308-8402-8BE30AD3FA52}"/>
              </a:ext>
            </a:extLst>
          </p:cNvPr>
          <p:cNvSpPr>
            <a:spLocks noGrp="1"/>
          </p:cNvSpPr>
          <p:nvPr>
            <p:ph type="sldNum" sz="quarter" idx="12"/>
          </p:nvPr>
        </p:nvSpPr>
        <p:spPr/>
        <p:txBody>
          <a:bodyPr/>
          <a:lstStyle/>
          <a:p>
            <a:fld id="{204C1B43-33FD-4135-B630-AB5201FA1631}" type="slidenum">
              <a:rPr lang="en-US" smtClean="0"/>
              <a:t>32</a:t>
            </a:fld>
            <a:endParaRPr lang="en-US"/>
          </a:p>
        </p:txBody>
      </p:sp>
      <p:pic>
        <p:nvPicPr>
          <p:cNvPr id="2050" name="Picture 2" descr="scratching head">
            <a:extLst>
              <a:ext uri="{FF2B5EF4-FFF2-40B4-BE49-F238E27FC236}">
                <a16:creationId xmlns:a16="http://schemas.microsoft.com/office/drawing/2014/main" id="{0D2A5293-8EB7-C504-0304-DE67936652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4125" y="2843845"/>
            <a:ext cx="3790950" cy="3790950"/>
          </a:xfrm>
          <a:prstGeom prst="rect">
            <a:avLst/>
          </a:prstGeom>
          <a:noFill/>
          <a:extLst>
            <a:ext uri="{909E8E84-426E-40DD-AFC4-6F175D3DCCD1}">
              <a14:hiddenFill xmlns:a14="http://schemas.microsoft.com/office/drawing/2010/main">
                <a:solidFill>
                  <a:srgbClr val="FFFFFF"/>
                </a:solidFill>
              </a14:hiddenFill>
            </a:ext>
          </a:extLst>
        </p:spPr>
      </p:pic>
      <p:sp>
        <p:nvSpPr>
          <p:cNvPr id="6" name="Speech Bubble: Rectangle with Corners Rounded 5">
            <a:extLst>
              <a:ext uri="{FF2B5EF4-FFF2-40B4-BE49-F238E27FC236}">
                <a16:creationId xmlns:a16="http://schemas.microsoft.com/office/drawing/2014/main" id="{87EADC1B-7DD0-95E9-84B8-4F3B43D0F29F}"/>
              </a:ext>
            </a:extLst>
          </p:cNvPr>
          <p:cNvSpPr/>
          <p:nvPr/>
        </p:nvSpPr>
        <p:spPr>
          <a:xfrm>
            <a:off x="2311400" y="1571625"/>
            <a:ext cx="3454400" cy="2717800"/>
          </a:xfrm>
          <a:prstGeom prst="wedgeRoundRectCallout">
            <a:avLst>
              <a:gd name="adj1" fmla="val 91667"/>
              <a:gd name="adj2" fmla="val 28855"/>
              <a:gd name="adj3" fmla="val 16667"/>
            </a:avLst>
          </a:prstGeom>
          <a:no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peech Bubble: Rectangle with Corners Rounded 9">
            <a:extLst>
              <a:ext uri="{FF2B5EF4-FFF2-40B4-BE49-F238E27FC236}">
                <a16:creationId xmlns:a16="http://schemas.microsoft.com/office/drawing/2014/main" id="{268E54E1-98E4-D213-6A09-5BECB755A88E}"/>
              </a:ext>
            </a:extLst>
          </p:cNvPr>
          <p:cNvSpPr/>
          <p:nvPr/>
        </p:nvSpPr>
        <p:spPr>
          <a:xfrm>
            <a:off x="7454900" y="1571624"/>
            <a:ext cx="2186964" cy="1418431"/>
          </a:xfrm>
          <a:prstGeom prst="wedgeRoundRectCallout">
            <a:avLst>
              <a:gd name="adj1" fmla="val 12991"/>
              <a:gd name="adj2" fmla="val 65304"/>
              <a:gd name="adj3" fmla="val 16667"/>
            </a:avLst>
          </a:prstGeom>
          <a:no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905D2BDD-BFB6-8A16-5A73-0C599DAF0B28}"/>
              </a:ext>
            </a:extLst>
          </p:cNvPr>
          <p:cNvSpPr txBox="1"/>
          <p:nvPr/>
        </p:nvSpPr>
        <p:spPr>
          <a:xfrm>
            <a:off x="8229600" y="1542175"/>
            <a:ext cx="889000" cy="1477328"/>
          </a:xfrm>
          <a:prstGeom prst="rect">
            <a:avLst/>
          </a:prstGeom>
          <a:noFill/>
        </p:spPr>
        <p:txBody>
          <a:bodyPr wrap="square" rtlCol="0">
            <a:spAutoFit/>
          </a:bodyPr>
          <a:lstStyle/>
          <a:p>
            <a:r>
              <a:rPr lang="en-US" sz="9000" dirty="0"/>
              <a:t>?</a:t>
            </a:r>
          </a:p>
        </p:txBody>
      </p:sp>
    </p:spTree>
    <p:extLst>
      <p:ext uri="{BB962C8B-B14F-4D97-AF65-F5344CB8AC3E}">
        <p14:creationId xmlns:p14="http://schemas.microsoft.com/office/powerpoint/2010/main" val="22690813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320D3-4818-579B-C789-8FFB9E2B1378}"/>
              </a:ext>
            </a:extLst>
          </p:cNvPr>
          <p:cNvSpPr>
            <a:spLocks noGrp="1"/>
          </p:cNvSpPr>
          <p:nvPr>
            <p:ph type="title"/>
          </p:nvPr>
        </p:nvSpPr>
        <p:spPr>
          <a:xfrm>
            <a:off x="315686" y="227809"/>
            <a:ext cx="10515600" cy="1325563"/>
          </a:xfrm>
        </p:spPr>
        <p:txBody>
          <a:bodyPr/>
          <a:lstStyle/>
          <a:p>
            <a:r>
              <a:rPr lang="en-US" dirty="0"/>
              <a:t>Mixed Methods: Multiple Ways of Seeing </a:t>
            </a:r>
          </a:p>
        </p:txBody>
      </p:sp>
      <p:graphicFrame>
        <p:nvGraphicFramePr>
          <p:cNvPr id="4" name="Content Placeholder 3">
            <a:extLst>
              <a:ext uri="{FF2B5EF4-FFF2-40B4-BE49-F238E27FC236}">
                <a16:creationId xmlns:a16="http://schemas.microsoft.com/office/drawing/2014/main" id="{D05F597F-15AD-1A0E-84E5-14FD1257E6F4}"/>
              </a:ext>
            </a:extLst>
          </p:cNvPr>
          <p:cNvGraphicFramePr>
            <a:graphicFrameLocks noGrp="1"/>
          </p:cNvGraphicFramePr>
          <p:nvPr>
            <p:ph idx="1"/>
          </p:nvPr>
        </p:nvGraphicFramePr>
        <p:xfrm>
          <a:off x="4087587" y="1730109"/>
          <a:ext cx="10287000" cy="3890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2" descr="Franklin Ocular Device by Magnoli Clothiers &amp; Props">
            <a:extLst>
              <a:ext uri="{FF2B5EF4-FFF2-40B4-BE49-F238E27FC236}">
                <a16:creationId xmlns:a16="http://schemas.microsoft.com/office/drawing/2014/main" id="{72B732F5-3507-E1B1-783B-9B8EC269EE41}"/>
              </a:ext>
            </a:extLst>
          </p:cNvPr>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9663583" y="365124"/>
            <a:ext cx="2335406" cy="1050932"/>
          </a:xfrm>
          <a:custGeom>
            <a:avLst/>
            <a:gdLst/>
            <a:ahLst/>
            <a:cxnLst/>
            <a:rect l="l" t="t" r="r" b="b"/>
            <a:pathLst>
              <a:path w="4273177" h="4470400">
                <a:moveTo>
                  <a:pt x="75080" y="0"/>
                </a:moveTo>
                <a:lnTo>
                  <a:pt x="4198097" y="0"/>
                </a:lnTo>
                <a:cubicBezTo>
                  <a:pt x="4239563" y="0"/>
                  <a:pt x="4273177" y="33614"/>
                  <a:pt x="4273177" y="75080"/>
                </a:cubicBezTo>
                <a:lnTo>
                  <a:pt x="4273177" y="4395320"/>
                </a:lnTo>
                <a:cubicBezTo>
                  <a:pt x="4273177" y="4436786"/>
                  <a:pt x="4239563" y="4470400"/>
                  <a:pt x="4198097" y="4470400"/>
                </a:cubicBezTo>
                <a:lnTo>
                  <a:pt x="75080" y="4470400"/>
                </a:lnTo>
                <a:cubicBezTo>
                  <a:pt x="33614" y="4470400"/>
                  <a:pt x="0" y="4436786"/>
                  <a:pt x="0" y="4395320"/>
                </a:cubicBezTo>
                <a:lnTo>
                  <a:pt x="0" y="75080"/>
                </a:lnTo>
                <a:cubicBezTo>
                  <a:pt x="0" y="33614"/>
                  <a:pt x="33614" y="0"/>
                  <a:pt x="75080" y="0"/>
                </a:cubicBezTo>
                <a:close/>
              </a:path>
            </a:pathLst>
          </a:cu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07164AA7-4C32-87AD-97B9-640E9A8EE920}"/>
              </a:ext>
            </a:extLst>
          </p:cNvPr>
          <p:cNvSpPr txBox="1">
            <a:spLocks/>
          </p:cNvSpPr>
          <p:nvPr/>
        </p:nvSpPr>
        <p:spPr>
          <a:xfrm>
            <a:off x="560615" y="1730109"/>
            <a:ext cx="5535385" cy="435133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Collects and analyzes persuasively and rigorously both qualitative and quantitative data (based on the research question)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Integrates the two forms of data for answering the research question</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Combines the procedures into a specific research design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Frames these procedures within a philosophical worldview and theoretical lens</a:t>
            </a:r>
          </a:p>
        </p:txBody>
      </p:sp>
    </p:spTree>
    <p:extLst>
      <p:ext uri="{BB962C8B-B14F-4D97-AF65-F5344CB8AC3E}">
        <p14:creationId xmlns:p14="http://schemas.microsoft.com/office/powerpoint/2010/main" val="13815371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6D0BA52-0DF6-8D9C-FF30-B84A38946DA4}"/>
              </a:ext>
            </a:extLst>
          </p:cNvPr>
          <p:cNvSpPr>
            <a:spLocks noGrp="1"/>
          </p:cNvSpPr>
          <p:nvPr>
            <p:ph type="ctrTitle"/>
          </p:nvPr>
        </p:nvSpPr>
        <p:spPr>
          <a:xfrm>
            <a:off x="1200888" y="-655882"/>
            <a:ext cx="5595283" cy="3152251"/>
          </a:xfrm>
        </p:spPr>
        <p:txBody>
          <a:bodyPr/>
          <a:lstStyle/>
          <a:p>
            <a:r>
              <a:rPr lang="en-US" dirty="0"/>
              <a:t>Mixed-Method Study Designs</a:t>
            </a:r>
          </a:p>
        </p:txBody>
      </p:sp>
      <p:sp>
        <p:nvSpPr>
          <p:cNvPr id="2" name="Rectangle 1">
            <a:extLst>
              <a:ext uri="{FF2B5EF4-FFF2-40B4-BE49-F238E27FC236}">
                <a16:creationId xmlns:a16="http://schemas.microsoft.com/office/drawing/2014/main" id="{A5723AB6-3CEF-6675-9D0A-E513072B41B7}"/>
              </a:ext>
            </a:extLst>
          </p:cNvPr>
          <p:cNvSpPr/>
          <p:nvPr/>
        </p:nvSpPr>
        <p:spPr>
          <a:xfrm>
            <a:off x="7671707" y="1085086"/>
            <a:ext cx="4098472" cy="51793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41FCD6C9-1195-F9BD-5DFB-7B92FEF06F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1675" y="1525350"/>
            <a:ext cx="3548717" cy="439197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B7ED1757-2FA9-F8B0-EAEB-18D856077953}"/>
              </a:ext>
            </a:extLst>
          </p:cNvPr>
          <p:cNvSpPr txBox="1"/>
          <p:nvPr/>
        </p:nvSpPr>
        <p:spPr>
          <a:xfrm rot="2635816">
            <a:off x="10299379" y="1561960"/>
            <a:ext cx="1939977" cy="369332"/>
          </a:xfrm>
          <a:prstGeom prst="rect">
            <a:avLst/>
          </a:prstGeom>
          <a:solidFill>
            <a:schemeClr val="accent2">
              <a:alpha val="57000"/>
            </a:schemeClr>
          </a:solidFill>
          <a:effectLst>
            <a:outerShdw blurRad="50800" dist="50800" dir="5400000" algn="ctr" rotWithShape="0">
              <a:srgbClr val="000000">
                <a:alpha val="24000"/>
              </a:srgb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BOOK </a:t>
            </a:r>
          </a:p>
        </p:txBody>
      </p:sp>
      <p:graphicFrame>
        <p:nvGraphicFramePr>
          <p:cNvPr id="7" name="Content Placeholder 3">
            <a:extLst>
              <a:ext uri="{FF2B5EF4-FFF2-40B4-BE49-F238E27FC236}">
                <a16:creationId xmlns:a16="http://schemas.microsoft.com/office/drawing/2014/main" id="{0544DB77-F3B1-E961-6607-E321C596F499}"/>
              </a:ext>
            </a:extLst>
          </p:cNvPr>
          <p:cNvGraphicFramePr>
            <a:graphicFrameLocks/>
          </p:cNvGraphicFramePr>
          <p:nvPr/>
        </p:nvGraphicFramePr>
        <p:xfrm>
          <a:off x="0" y="2640784"/>
          <a:ext cx="8320159" cy="379723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Oval 7">
            <a:extLst>
              <a:ext uri="{FF2B5EF4-FFF2-40B4-BE49-F238E27FC236}">
                <a16:creationId xmlns:a16="http://schemas.microsoft.com/office/drawing/2014/main" id="{35291E92-30F1-22FB-6223-259D43249D9C}"/>
              </a:ext>
            </a:extLst>
          </p:cNvPr>
          <p:cNvSpPr/>
          <p:nvPr/>
        </p:nvSpPr>
        <p:spPr>
          <a:xfrm>
            <a:off x="4617513" y="5182540"/>
            <a:ext cx="1478487" cy="940673"/>
          </a:xfrm>
          <a:prstGeom prst="ellipse">
            <a:avLst/>
          </a:prstGeom>
          <a:noFill/>
          <a:ln w="165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75BDA7"/>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40502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37E73-472D-8042-31B9-B8E1BF2DE6D7}"/>
              </a:ext>
            </a:extLst>
          </p:cNvPr>
          <p:cNvSpPr>
            <a:spLocks noGrp="1"/>
          </p:cNvSpPr>
          <p:nvPr>
            <p:ph type="title"/>
          </p:nvPr>
        </p:nvSpPr>
        <p:spPr/>
        <p:txBody>
          <a:bodyPr/>
          <a:lstStyle/>
          <a:p>
            <a:pPr algn="ctr"/>
            <a:r>
              <a:rPr lang="en-US" b="1" dirty="0"/>
              <a:t>Convergent Parallel Design</a:t>
            </a:r>
          </a:p>
        </p:txBody>
      </p:sp>
      <p:sp>
        <p:nvSpPr>
          <p:cNvPr id="3" name="Content Placeholder 2">
            <a:extLst>
              <a:ext uri="{FF2B5EF4-FFF2-40B4-BE49-F238E27FC236}">
                <a16:creationId xmlns:a16="http://schemas.microsoft.com/office/drawing/2014/main" id="{B98DCBE1-2D7B-02D9-F6F6-67CED49CD063}"/>
              </a:ext>
            </a:extLst>
          </p:cNvPr>
          <p:cNvSpPr>
            <a:spLocks noGrp="1"/>
          </p:cNvSpPr>
          <p:nvPr>
            <p:ph idx="1"/>
          </p:nvPr>
        </p:nvSpPr>
        <p:spPr/>
        <p:txBody>
          <a:bodyPr/>
          <a:lstStyle/>
          <a:p>
            <a:endParaRPr lang="en-US" dirty="0"/>
          </a:p>
        </p:txBody>
      </p:sp>
      <p:sp>
        <p:nvSpPr>
          <p:cNvPr id="4" name="Rectangle 3">
            <a:extLst>
              <a:ext uri="{FF2B5EF4-FFF2-40B4-BE49-F238E27FC236}">
                <a16:creationId xmlns:a16="http://schemas.microsoft.com/office/drawing/2014/main" id="{DC5062A7-12CC-6965-3738-103BD99E8C6C}"/>
              </a:ext>
            </a:extLst>
          </p:cNvPr>
          <p:cNvSpPr/>
          <p:nvPr/>
        </p:nvSpPr>
        <p:spPr>
          <a:xfrm>
            <a:off x="546101" y="2285997"/>
            <a:ext cx="2692400" cy="1511300"/>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QUAN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Data collection &amp; Analysis</a:t>
            </a:r>
          </a:p>
        </p:txBody>
      </p:sp>
      <p:sp>
        <p:nvSpPr>
          <p:cNvPr id="5" name="Rectangle 4">
            <a:extLst>
              <a:ext uri="{FF2B5EF4-FFF2-40B4-BE49-F238E27FC236}">
                <a16:creationId xmlns:a16="http://schemas.microsoft.com/office/drawing/2014/main" id="{E70C302C-2DDE-E4F3-9233-F1ACC876DB53}"/>
              </a:ext>
            </a:extLst>
          </p:cNvPr>
          <p:cNvSpPr/>
          <p:nvPr/>
        </p:nvSpPr>
        <p:spPr>
          <a:xfrm>
            <a:off x="546101" y="4589462"/>
            <a:ext cx="2692400" cy="1511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QUAL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Data collection &amp; Analysis</a:t>
            </a:r>
          </a:p>
        </p:txBody>
      </p:sp>
      <p:sp>
        <p:nvSpPr>
          <p:cNvPr id="6" name="Oval 5">
            <a:extLst>
              <a:ext uri="{FF2B5EF4-FFF2-40B4-BE49-F238E27FC236}">
                <a16:creationId xmlns:a16="http://schemas.microsoft.com/office/drawing/2014/main" id="{8F99F50D-F72F-F233-2E12-F5155EB1AEA4}"/>
              </a:ext>
            </a:extLst>
          </p:cNvPr>
          <p:cNvSpPr/>
          <p:nvPr/>
        </p:nvSpPr>
        <p:spPr>
          <a:xfrm>
            <a:off x="4400550" y="3304379"/>
            <a:ext cx="3111500" cy="18542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Compare or Relate</a:t>
            </a:r>
          </a:p>
        </p:txBody>
      </p:sp>
      <p:sp>
        <p:nvSpPr>
          <p:cNvPr id="7" name="Oval 6">
            <a:extLst>
              <a:ext uri="{FF2B5EF4-FFF2-40B4-BE49-F238E27FC236}">
                <a16:creationId xmlns:a16="http://schemas.microsoft.com/office/drawing/2014/main" id="{B9633828-3EA7-5DDC-0C3E-127BB69A6F22}"/>
              </a:ext>
            </a:extLst>
          </p:cNvPr>
          <p:cNvSpPr/>
          <p:nvPr/>
        </p:nvSpPr>
        <p:spPr>
          <a:xfrm>
            <a:off x="8953500" y="3263900"/>
            <a:ext cx="3111500" cy="18542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Interpretation</a:t>
            </a:r>
          </a:p>
        </p:txBody>
      </p:sp>
      <p:cxnSp>
        <p:nvCxnSpPr>
          <p:cNvPr id="9" name="Straight Arrow Connector 8">
            <a:extLst>
              <a:ext uri="{FF2B5EF4-FFF2-40B4-BE49-F238E27FC236}">
                <a16:creationId xmlns:a16="http://schemas.microsoft.com/office/drawing/2014/main" id="{ADEF1FE5-FC72-8E25-FD0A-4E6D4A275E93}"/>
              </a:ext>
            </a:extLst>
          </p:cNvPr>
          <p:cNvCxnSpPr>
            <a:cxnSpLocks/>
          </p:cNvCxnSpPr>
          <p:nvPr/>
        </p:nvCxnSpPr>
        <p:spPr>
          <a:xfrm>
            <a:off x="3359152" y="3263900"/>
            <a:ext cx="1555748" cy="947339"/>
          </a:xfrm>
          <a:prstGeom prst="straightConnector1">
            <a:avLst/>
          </a:prstGeom>
          <a:ln w="203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70DEFDC-D055-AE17-CAD8-215A989DBCA4}"/>
              </a:ext>
            </a:extLst>
          </p:cNvPr>
          <p:cNvCxnSpPr>
            <a:cxnSpLocks/>
          </p:cNvCxnSpPr>
          <p:nvPr/>
        </p:nvCxnSpPr>
        <p:spPr>
          <a:xfrm flipV="1">
            <a:off x="3279777" y="4463849"/>
            <a:ext cx="1635123" cy="574083"/>
          </a:xfrm>
          <a:prstGeom prst="straightConnector1">
            <a:avLst/>
          </a:prstGeom>
          <a:ln w="203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E4989985-E1B9-01D4-08C7-A9704B7E7961}"/>
              </a:ext>
            </a:extLst>
          </p:cNvPr>
          <p:cNvCxnSpPr>
            <a:cxnSpLocks/>
          </p:cNvCxnSpPr>
          <p:nvPr/>
        </p:nvCxnSpPr>
        <p:spPr>
          <a:xfrm>
            <a:off x="7667623" y="4211239"/>
            <a:ext cx="1771650" cy="40479"/>
          </a:xfrm>
          <a:prstGeom prst="straightConnector1">
            <a:avLst/>
          </a:prstGeom>
          <a:ln w="203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76E112D-2223-E696-4D22-5354D63FBAA0}"/>
              </a:ext>
            </a:extLst>
          </p:cNvPr>
          <p:cNvSpPr txBox="1"/>
          <p:nvPr/>
        </p:nvSpPr>
        <p:spPr>
          <a:xfrm>
            <a:off x="8953500" y="6337300"/>
            <a:ext cx="31115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Creswell &amp; Plano Clark (2011)</a:t>
            </a:r>
          </a:p>
        </p:txBody>
      </p:sp>
    </p:spTree>
    <p:extLst>
      <p:ext uri="{BB962C8B-B14F-4D97-AF65-F5344CB8AC3E}">
        <p14:creationId xmlns:p14="http://schemas.microsoft.com/office/powerpoint/2010/main" val="2826066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8F99F50D-F72F-F233-2E12-F5155EB1AEA4}"/>
              </a:ext>
            </a:extLst>
          </p:cNvPr>
          <p:cNvSpPr/>
          <p:nvPr/>
        </p:nvSpPr>
        <p:spPr>
          <a:xfrm>
            <a:off x="2448146" y="1807874"/>
            <a:ext cx="2692400" cy="192969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Follow up with</a:t>
            </a:r>
          </a:p>
        </p:txBody>
      </p:sp>
      <p:sp>
        <p:nvSpPr>
          <p:cNvPr id="2" name="Title 1">
            <a:extLst>
              <a:ext uri="{FF2B5EF4-FFF2-40B4-BE49-F238E27FC236}">
                <a16:creationId xmlns:a16="http://schemas.microsoft.com/office/drawing/2014/main" id="{F6C37E73-472D-8042-31B9-B8E1BF2DE6D7}"/>
              </a:ext>
            </a:extLst>
          </p:cNvPr>
          <p:cNvSpPr>
            <a:spLocks noGrp="1"/>
          </p:cNvSpPr>
          <p:nvPr>
            <p:ph type="title"/>
          </p:nvPr>
        </p:nvSpPr>
        <p:spPr/>
        <p:txBody>
          <a:bodyPr/>
          <a:lstStyle/>
          <a:p>
            <a:pPr algn="ctr"/>
            <a:r>
              <a:rPr lang="en-US" b="1" dirty="0"/>
              <a:t>Explanatory Design</a:t>
            </a:r>
          </a:p>
        </p:txBody>
      </p:sp>
      <p:sp>
        <p:nvSpPr>
          <p:cNvPr id="3" name="Content Placeholder 2">
            <a:extLst>
              <a:ext uri="{FF2B5EF4-FFF2-40B4-BE49-F238E27FC236}">
                <a16:creationId xmlns:a16="http://schemas.microsoft.com/office/drawing/2014/main" id="{B98DCBE1-2D7B-02D9-F6F6-67CED49CD063}"/>
              </a:ext>
            </a:extLst>
          </p:cNvPr>
          <p:cNvSpPr>
            <a:spLocks noGrp="1"/>
          </p:cNvSpPr>
          <p:nvPr>
            <p:ph idx="1"/>
          </p:nvPr>
        </p:nvSpPr>
        <p:spPr>
          <a:xfrm>
            <a:off x="844317" y="5202703"/>
            <a:ext cx="10515600" cy="4351338"/>
          </a:xfrm>
        </p:spPr>
        <p:txBody>
          <a:bodyPr/>
          <a:lstStyle/>
          <a:p>
            <a:endParaRPr lang="en-US" dirty="0"/>
          </a:p>
        </p:txBody>
      </p:sp>
      <p:sp>
        <p:nvSpPr>
          <p:cNvPr id="4" name="Rectangle 3">
            <a:extLst>
              <a:ext uri="{FF2B5EF4-FFF2-40B4-BE49-F238E27FC236}">
                <a16:creationId xmlns:a16="http://schemas.microsoft.com/office/drawing/2014/main" id="{DC5062A7-12CC-6965-3738-103BD99E8C6C}"/>
              </a:ext>
            </a:extLst>
          </p:cNvPr>
          <p:cNvSpPr/>
          <p:nvPr/>
        </p:nvSpPr>
        <p:spPr>
          <a:xfrm>
            <a:off x="328388" y="2981919"/>
            <a:ext cx="2692400" cy="1511300"/>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QUAN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Data collection &amp; Analysis</a:t>
            </a:r>
          </a:p>
        </p:txBody>
      </p:sp>
      <p:sp>
        <p:nvSpPr>
          <p:cNvPr id="5" name="Rectangle 4">
            <a:extLst>
              <a:ext uri="{FF2B5EF4-FFF2-40B4-BE49-F238E27FC236}">
                <a16:creationId xmlns:a16="http://schemas.microsoft.com/office/drawing/2014/main" id="{E70C302C-2DDE-E4F3-9233-F1ACC876DB53}"/>
              </a:ext>
            </a:extLst>
          </p:cNvPr>
          <p:cNvSpPr/>
          <p:nvPr/>
        </p:nvSpPr>
        <p:spPr>
          <a:xfrm>
            <a:off x="4640944" y="2938376"/>
            <a:ext cx="2692400" cy="1511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QUAL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Data collection &amp; Analysis</a:t>
            </a:r>
          </a:p>
        </p:txBody>
      </p:sp>
      <p:sp>
        <p:nvSpPr>
          <p:cNvPr id="7" name="Oval 6">
            <a:extLst>
              <a:ext uri="{FF2B5EF4-FFF2-40B4-BE49-F238E27FC236}">
                <a16:creationId xmlns:a16="http://schemas.microsoft.com/office/drawing/2014/main" id="{B9633828-3EA7-5DDC-0C3E-127BB69A6F22}"/>
              </a:ext>
            </a:extLst>
          </p:cNvPr>
          <p:cNvSpPr/>
          <p:nvPr/>
        </p:nvSpPr>
        <p:spPr>
          <a:xfrm>
            <a:off x="8752112" y="2687500"/>
            <a:ext cx="3111500" cy="18542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Interpretation</a:t>
            </a:r>
          </a:p>
        </p:txBody>
      </p:sp>
      <p:cxnSp>
        <p:nvCxnSpPr>
          <p:cNvPr id="9" name="Straight Arrow Connector 8">
            <a:extLst>
              <a:ext uri="{FF2B5EF4-FFF2-40B4-BE49-F238E27FC236}">
                <a16:creationId xmlns:a16="http://schemas.microsoft.com/office/drawing/2014/main" id="{ADEF1FE5-FC72-8E25-FD0A-4E6D4A275E93}"/>
              </a:ext>
            </a:extLst>
          </p:cNvPr>
          <p:cNvCxnSpPr>
            <a:cxnSpLocks/>
          </p:cNvCxnSpPr>
          <p:nvPr/>
        </p:nvCxnSpPr>
        <p:spPr>
          <a:xfrm>
            <a:off x="2819056" y="3655079"/>
            <a:ext cx="1950581" cy="0"/>
          </a:xfrm>
          <a:prstGeom prst="straightConnector1">
            <a:avLst/>
          </a:prstGeom>
          <a:ln w="203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E4989985-E1B9-01D4-08C7-A9704B7E7961}"/>
              </a:ext>
            </a:extLst>
          </p:cNvPr>
          <p:cNvCxnSpPr>
            <a:cxnSpLocks/>
          </p:cNvCxnSpPr>
          <p:nvPr/>
        </p:nvCxnSpPr>
        <p:spPr>
          <a:xfrm>
            <a:off x="7120057" y="3614600"/>
            <a:ext cx="1771650" cy="40479"/>
          </a:xfrm>
          <a:prstGeom prst="straightConnector1">
            <a:avLst/>
          </a:prstGeom>
          <a:ln w="203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76E112D-2223-E696-4D22-5354D63FBAA0}"/>
              </a:ext>
            </a:extLst>
          </p:cNvPr>
          <p:cNvSpPr txBox="1"/>
          <p:nvPr/>
        </p:nvSpPr>
        <p:spPr>
          <a:xfrm>
            <a:off x="8953500" y="6337300"/>
            <a:ext cx="31115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Creswell &amp; Plano Clark (2011)</a:t>
            </a:r>
          </a:p>
        </p:txBody>
      </p:sp>
    </p:spTree>
    <p:extLst>
      <p:ext uri="{BB962C8B-B14F-4D97-AF65-F5344CB8AC3E}">
        <p14:creationId xmlns:p14="http://schemas.microsoft.com/office/powerpoint/2010/main" val="1485326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8F99F50D-F72F-F233-2E12-F5155EB1AEA4}"/>
              </a:ext>
            </a:extLst>
          </p:cNvPr>
          <p:cNvSpPr/>
          <p:nvPr/>
        </p:nvSpPr>
        <p:spPr>
          <a:xfrm>
            <a:off x="2383971" y="2090902"/>
            <a:ext cx="2906486" cy="15641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Builds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mn-cs"/>
              </a:rPr>
              <a:t>to</a:t>
            </a:r>
          </a:p>
        </p:txBody>
      </p:sp>
      <p:sp>
        <p:nvSpPr>
          <p:cNvPr id="2" name="Title 1">
            <a:extLst>
              <a:ext uri="{FF2B5EF4-FFF2-40B4-BE49-F238E27FC236}">
                <a16:creationId xmlns:a16="http://schemas.microsoft.com/office/drawing/2014/main" id="{F6C37E73-472D-8042-31B9-B8E1BF2DE6D7}"/>
              </a:ext>
            </a:extLst>
          </p:cNvPr>
          <p:cNvSpPr>
            <a:spLocks noGrp="1"/>
          </p:cNvSpPr>
          <p:nvPr>
            <p:ph type="title"/>
          </p:nvPr>
        </p:nvSpPr>
        <p:spPr/>
        <p:txBody>
          <a:bodyPr/>
          <a:lstStyle/>
          <a:p>
            <a:pPr algn="ctr"/>
            <a:r>
              <a:rPr lang="en-US" b="1" dirty="0"/>
              <a:t>Exploratory Design</a:t>
            </a:r>
          </a:p>
        </p:txBody>
      </p:sp>
      <p:sp>
        <p:nvSpPr>
          <p:cNvPr id="3" name="Content Placeholder 2">
            <a:extLst>
              <a:ext uri="{FF2B5EF4-FFF2-40B4-BE49-F238E27FC236}">
                <a16:creationId xmlns:a16="http://schemas.microsoft.com/office/drawing/2014/main" id="{B98DCBE1-2D7B-02D9-F6F6-67CED49CD063}"/>
              </a:ext>
            </a:extLst>
          </p:cNvPr>
          <p:cNvSpPr>
            <a:spLocks noGrp="1"/>
          </p:cNvSpPr>
          <p:nvPr>
            <p:ph idx="1"/>
          </p:nvPr>
        </p:nvSpPr>
        <p:spPr>
          <a:xfrm>
            <a:off x="844317" y="5202703"/>
            <a:ext cx="10515600" cy="4351338"/>
          </a:xfrm>
        </p:spPr>
        <p:txBody>
          <a:bodyPr/>
          <a:lstStyle/>
          <a:p>
            <a:endParaRPr lang="en-US" dirty="0"/>
          </a:p>
        </p:txBody>
      </p:sp>
      <p:sp>
        <p:nvSpPr>
          <p:cNvPr id="4" name="Rectangle 3">
            <a:extLst>
              <a:ext uri="{FF2B5EF4-FFF2-40B4-BE49-F238E27FC236}">
                <a16:creationId xmlns:a16="http://schemas.microsoft.com/office/drawing/2014/main" id="{DC5062A7-12CC-6965-3738-103BD99E8C6C}"/>
              </a:ext>
            </a:extLst>
          </p:cNvPr>
          <p:cNvSpPr/>
          <p:nvPr/>
        </p:nvSpPr>
        <p:spPr>
          <a:xfrm>
            <a:off x="4573733" y="2858950"/>
            <a:ext cx="2692400" cy="1511300"/>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QUAN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Data collection &amp; Analysis</a:t>
            </a:r>
          </a:p>
        </p:txBody>
      </p:sp>
      <p:sp>
        <p:nvSpPr>
          <p:cNvPr id="5" name="Rectangle 4">
            <a:extLst>
              <a:ext uri="{FF2B5EF4-FFF2-40B4-BE49-F238E27FC236}">
                <a16:creationId xmlns:a16="http://schemas.microsoft.com/office/drawing/2014/main" id="{E70C302C-2DDE-E4F3-9233-F1ACC876DB53}"/>
              </a:ext>
            </a:extLst>
          </p:cNvPr>
          <p:cNvSpPr/>
          <p:nvPr/>
        </p:nvSpPr>
        <p:spPr>
          <a:xfrm>
            <a:off x="395354" y="2879189"/>
            <a:ext cx="2692400" cy="1511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QUAL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Data collection &amp; Analysis</a:t>
            </a:r>
          </a:p>
        </p:txBody>
      </p:sp>
      <p:sp>
        <p:nvSpPr>
          <p:cNvPr id="7" name="Oval 6">
            <a:extLst>
              <a:ext uri="{FF2B5EF4-FFF2-40B4-BE49-F238E27FC236}">
                <a16:creationId xmlns:a16="http://schemas.microsoft.com/office/drawing/2014/main" id="{B9633828-3EA7-5DDC-0C3E-127BB69A6F22}"/>
              </a:ext>
            </a:extLst>
          </p:cNvPr>
          <p:cNvSpPr/>
          <p:nvPr/>
        </p:nvSpPr>
        <p:spPr>
          <a:xfrm>
            <a:off x="8752112" y="2687500"/>
            <a:ext cx="3111500" cy="18542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Interpretation</a:t>
            </a:r>
          </a:p>
        </p:txBody>
      </p:sp>
      <p:cxnSp>
        <p:nvCxnSpPr>
          <p:cNvPr id="9" name="Straight Arrow Connector 8">
            <a:extLst>
              <a:ext uri="{FF2B5EF4-FFF2-40B4-BE49-F238E27FC236}">
                <a16:creationId xmlns:a16="http://schemas.microsoft.com/office/drawing/2014/main" id="{ADEF1FE5-FC72-8E25-FD0A-4E6D4A275E93}"/>
              </a:ext>
            </a:extLst>
          </p:cNvPr>
          <p:cNvCxnSpPr>
            <a:cxnSpLocks/>
          </p:cNvCxnSpPr>
          <p:nvPr/>
        </p:nvCxnSpPr>
        <p:spPr>
          <a:xfrm>
            <a:off x="2819056" y="3655079"/>
            <a:ext cx="1950581" cy="0"/>
          </a:xfrm>
          <a:prstGeom prst="straightConnector1">
            <a:avLst/>
          </a:prstGeom>
          <a:ln w="203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E4989985-E1B9-01D4-08C7-A9704B7E7961}"/>
              </a:ext>
            </a:extLst>
          </p:cNvPr>
          <p:cNvCxnSpPr>
            <a:cxnSpLocks/>
          </p:cNvCxnSpPr>
          <p:nvPr/>
        </p:nvCxnSpPr>
        <p:spPr>
          <a:xfrm>
            <a:off x="7120057" y="3614600"/>
            <a:ext cx="1771650" cy="40479"/>
          </a:xfrm>
          <a:prstGeom prst="straightConnector1">
            <a:avLst/>
          </a:prstGeom>
          <a:ln w="203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876E112D-2223-E696-4D22-5354D63FBAA0}"/>
              </a:ext>
            </a:extLst>
          </p:cNvPr>
          <p:cNvSpPr txBox="1"/>
          <p:nvPr/>
        </p:nvSpPr>
        <p:spPr>
          <a:xfrm>
            <a:off x="8953500" y="6337300"/>
            <a:ext cx="31115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Creswell &amp; Plano Clark (2011)</a:t>
            </a:r>
          </a:p>
        </p:txBody>
      </p:sp>
    </p:spTree>
    <p:extLst>
      <p:ext uri="{BB962C8B-B14F-4D97-AF65-F5344CB8AC3E}">
        <p14:creationId xmlns:p14="http://schemas.microsoft.com/office/powerpoint/2010/main" val="1023351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7114818-47E8-3ECA-53F7-ACA60521827D}"/>
              </a:ext>
            </a:extLst>
          </p:cNvPr>
          <p:cNvSpPr>
            <a:spLocks noGrp="1"/>
          </p:cNvSpPr>
          <p:nvPr>
            <p:ph type="title"/>
          </p:nvPr>
        </p:nvSpPr>
        <p:spPr>
          <a:xfrm>
            <a:off x="686834" y="1153572"/>
            <a:ext cx="3200400" cy="4461163"/>
          </a:xfrm>
        </p:spPr>
        <p:txBody>
          <a:bodyPr>
            <a:normAutofit/>
          </a:bodyPr>
          <a:lstStyle/>
          <a:p>
            <a:r>
              <a:rPr lang="en-US" dirty="0">
                <a:solidFill>
                  <a:srgbClr val="FFFFFF"/>
                </a:solidFill>
              </a:rPr>
              <a:t>Agenda</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BDC4D5C3-6591-C9AA-0548-F0A462E3CAE8}"/>
              </a:ext>
            </a:extLst>
          </p:cNvPr>
          <p:cNvSpPr>
            <a:spLocks noGrp="1"/>
          </p:cNvSpPr>
          <p:nvPr>
            <p:ph idx="1"/>
          </p:nvPr>
        </p:nvSpPr>
        <p:spPr>
          <a:xfrm>
            <a:off x="4447308" y="591344"/>
            <a:ext cx="6906491" cy="6266656"/>
          </a:xfrm>
        </p:spPr>
        <p:txBody>
          <a:bodyPr anchor="ctr">
            <a:normAutofit/>
          </a:bodyPr>
          <a:lstStyle/>
          <a:p>
            <a:pPr marL="0" indent="0">
              <a:buNone/>
            </a:pPr>
            <a:r>
              <a:rPr lang="en-US" sz="2600" b="1" dirty="0"/>
              <a:t>Part A </a:t>
            </a:r>
          </a:p>
          <a:p>
            <a:r>
              <a:rPr lang="en-US" sz="2600" dirty="0"/>
              <a:t>Qualitative  </a:t>
            </a:r>
          </a:p>
          <a:p>
            <a:pPr lvl="1"/>
            <a:r>
              <a:rPr lang="en-US" sz="2200" dirty="0"/>
              <a:t>Study Designs, Data, &amp; Analysis </a:t>
            </a:r>
          </a:p>
          <a:p>
            <a:r>
              <a:rPr lang="en-US" sz="2600" dirty="0"/>
              <a:t>Mix-Method </a:t>
            </a:r>
          </a:p>
          <a:p>
            <a:pPr lvl="1"/>
            <a:r>
              <a:rPr lang="en-US" sz="2200" dirty="0"/>
              <a:t>Research Designs &amp; Examples </a:t>
            </a:r>
          </a:p>
          <a:p>
            <a:pPr marL="0" indent="0">
              <a:buNone/>
            </a:pPr>
            <a:endParaRPr lang="en-US" sz="2600" dirty="0"/>
          </a:p>
          <a:p>
            <a:pPr marL="0" indent="0">
              <a:buNone/>
            </a:pPr>
            <a:r>
              <a:rPr lang="en-US" sz="2600" b="1" dirty="0"/>
              <a:t>Part B</a:t>
            </a:r>
          </a:p>
          <a:p>
            <a:r>
              <a:rPr lang="en-US" sz="2600" dirty="0"/>
              <a:t>Psychology research &amp; Qualitative methods </a:t>
            </a:r>
          </a:p>
          <a:p>
            <a:r>
              <a:rPr lang="en-US" sz="2600" dirty="0"/>
              <a:t>Methodological Integrity</a:t>
            </a:r>
          </a:p>
          <a:p>
            <a:r>
              <a:rPr lang="en-US" sz="2600" dirty="0"/>
              <a:t>APA Reporting Standards</a:t>
            </a:r>
          </a:p>
        </p:txBody>
      </p:sp>
    </p:spTree>
    <p:extLst>
      <p:ext uri="{BB962C8B-B14F-4D97-AF65-F5344CB8AC3E}">
        <p14:creationId xmlns:p14="http://schemas.microsoft.com/office/powerpoint/2010/main" val="31690607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E1616-117A-58BB-CBD0-B125B7A24A7F}"/>
              </a:ext>
            </a:extLst>
          </p:cNvPr>
          <p:cNvSpPr>
            <a:spLocks noGrp="1"/>
          </p:cNvSpPr>
          <p:nvPr>
            <p:ph type="title"/>
          </p:nvPr>
        </p:nvSpPr>
        <p:spPr>
          <a:xfrm>
            <a:off x="698500" y="566739"/>
            <a:ext cx="10287000" cy="1147762"/>
          </a:xfrm>
        </p:spPr>
        <p:txBody>
          <a:bodyPr/>
          <a:lstStyle/>
          <a:p>
            <a:r>
              <a:rPr lang="en-US" dirty="0"/>
              <a:t>PSYCHOLOGY</a:t>
            </a:r>
          </a:p>
        </p:txBody>
      </p:sp>
      <p:sp>
        <p:nvSpPr>
          <p:cNvPr id="3" name="Content Placeholder 2">
            <a:extLst>
              <a:ext uri="{FF2B5EF4-FFF2-40B4-BE49-F238E27FC236}">
                <a16:creationId xmlns:a16="http://schemas.microsoft.com/office/drawing/2014/main" id="{23242141-82DC-32EB-CF6D-894B3C5F2B4D}"/>
              </a:ext>
            </a:extLst>
          </p:cNvPr>
          <p:cNvSpPr>
            <a:spLocks noGrp="1"/>
          </p:cNvSpPr>
          <p:nvPr>
            <p:ph idx="1"/>
          </p:nvPr>
        </p:nvSpPr>
        <p:spPr>
          <a:xfrm>
            <a:off x="698500" y="1714501"/>
            <a:ext cx="5397500" cy="4894262"/>
          </a:xfrm>
        </p:spPr>
        <p:txBody>
          <a:bodyPr>
            <a:normAutofit/>
          </a:bodyPr>
          <a:lstStyle/>
          <a:p>
            <a:r>
              <a:rPr lang="en-US" sz="2400" dirty="0"/>
              <a:t>the study of mind, how it works, and how it affects behavior (APA)</a:t>
            </a:r>
          </a:p>
          <a:p>
            <a:r>
              <a:rPr lang="en-US" sz="2400" dirty="0"/>
              <a:t>examines </a:t>
            </a:r>
            <a:r>
              <a:rPr lang="en-US" sz="2400" b="1" i="1" dirty="0"/>
              <a:t>psychological constructs </a:t>
            </a:r>
            <a:r>
              <a:rPr lang="en-US" sz="2400" dirty="0"/>
              <a:t>as dependent and independent variables </a:t>
            </a:r>
          </a:p>
          <a:p>
            <a:r>
              <a:rPr lang="en-US" sz="2400" dirty="0"/>
              <a:t>uses implicit or explicit conceptual frameworks </a:t>
            </a:r>
            <a:r>
              <a:rPr lang="en-US" sz="1600" dirty="0"/>
              <a:t>(</a:t>
            </a:r>
            <a:r>
              <a:rPr lang="en-US" sz="1600" dirty="0" err="1"/>
              <a:t>Waszak</a:t>
            </a:r>
            <a:r>
              <a:rPr lang="en-US" sz="1600" dirty="0"/>
              <a:t> and Sine, 2003)</a:t>
            </a:r>
          </a:p>
          <a:p>
            <a:r>
              <a:rPr lang="en-US" sz="2400" dirty="0"/>
              <a:t>quantitative discipline firmly linked to </a:t>
            </a:r>
            <a:r>
              <a:rPr lang="en-US" sz="2400" b="1" i="1" dirty="0"/>
              <a:t>post-positivism</a:t>
            </a:r>
            <a:r>
              <a:rPr lang="en-US" sz="2400" b="1" dirty="0"/>
              <a:t> </a:t>
            </a:r>
            <a:r>
              <a:rPr lang="en-US" sz="2400" dirty="0"/>
              <a:t>that has long favored experimental and quasi-experimental methods </a:t>
            </a:r>
            <a:r>
              <a:rPr lang="en-US" sz="1600" dirty="0"/>
              <a:t>(</a:t>
            </a:r>
            <a:r>
              <a:rPr lang="en-US" sz="1600" dirty="0" err="1"/>
              <a:t>Alise</a:t>
            </a:r>
            <a:r>
              <a:rPr lang="en-US" sz="1600" dirty="0"/>
              <a:t> and Teddlie, 2010; McCrudden et al.,2019; </a:t>
            </a:r>
            <a:r>
              <a:rPr lang="en-US" sz="1600" dirty="0" err="1"/>
              <a:t>Waszak</a:t>
            </a:r>
            <a:r>
              <a:rPr lang="en-US" sz="1600" dirty="0"/>
              <a:t> and Sines, 2003)</a:t>
            </a:r>
          </a:p>
          <a:p>
            <a:endParaRPr lang="en-US" dirty="0"/>
          </a:p>
        </p:txBody>
      </p:sp>
      <p:graphicFrame>
        <p:nvGraphicFramePr>
          <p:cNvPr id="4" name="Diagram 3">
            <a:extLst>
              <a:ext uri="{FF2B5EF4-FFF2-40B4-BE49-F238E27FC236}">
                <a16:creationId xmlns:a16="http://schemas.microsoft.com/office/drawing/2014/main" id="{BAE2F594-F90B-6119-120C-5922CE7EC40F}"/>
              </a:ext>
            </a:extLst>
          </p:cNvPr>
          <p:cNvGraphicFramePr/>
          <p:nvPr/>
        </p:nvGraphicFramePr>
        <p:xfrm>
          <a:off x="4889500" y="566739"/>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245311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709F1D5-B0F1-4714-A239-E5B61C1619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Rounded Corners 9">
            <a:extLst>
              <a:ext uri="{FF2B5EF4-FFF2-40B4-BE49-F238E27FC236}">
                <a16:creationId xmlns:a16="http://schemas.microsoft.com/office/drawing/2014/main" id="{228FB460-D3FF-4440-A020-05982A09E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0546" y="1011045"/>
            <a:ext cx="4369859" cy="4369859"/>
          </a:xfrm>
          <a:prstGeom prst="roundRect">
            <a:avLst>
              <a:gd name="adj" fmla="val 27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0EBFC8B-61C9-952D-E795-9DC99C7F8088}"/>
              </a:ext>
            </a:extLst>
          </p:cNvPr>
          <p:cNvSpPr>
            <a:spLocks noGrp="1"/>
          </p:cNvSpPr>
          <p:nvPr>
            <p:ph type="title"/>
          </p:nvPr>
        </p:nvSpPr>
        <p:spPr>
          <a:xfrm>
            <a:off x="956826" y="1112969"/>
            <a:ext cx="3937298" cy="4166010"/>
          </a:xfrm>
        </p:spPr>
        <p:txBody>
          <a:bodyPr>
            <a:normAutofit/>
          </a:bodyPr>
          <a:lstStyle/>
          <a:p>
            <a:r>
              <a:rPr lang="en-US" b="1" dirty="0">
                <a:solidFill>
                  <a:srgbClr val="FFFFFF"/>
                </a:solidFill>
              </a:rPr>
              <a:t>Mixed-methods…</a:t>
            </a:r>
          </a:p>
        </p:txBody>
      </p:sp>
      <p:sp>
        <p:nvSpPr>
          <p:cNvPr id="12" name="Freeform: Shape 11">
            <a:extLst>
              <a:ext uri="{FF2B5EF4-FFF2-40B4-BE49-F238E27FC236}">
                <a16:creationId xmlns:a16="http://schemas.microsoft.com/office/drawing/2014/main" id="{14847E93-7DC1-4D4B-8829-B19AA7137C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0529" y="0"/>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5566D6E1-03A1-4D73-A4E0-35D74D568A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961511" y="-1"/>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9F835A99-04AC-494A-A572-AFE8413CC9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36831"/>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4"/>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0BAC365E-FE64-EE1F-217A-95DFACF7BED8}"/>
              </a:ext>
            </a:extLst>
          </p:cNvPr>
          <p:cNvSpPr>
            <a:spLocks noGrp="1"/>
          </p:cNvSpPr>
          <p:nvPr>
            <p:ph idx="1"/>
          </p:nvPr>
        </p:nvSpPr>
        <p:spPr>
          <a:xfrm>
            <a:off x="6096000" y="1330778"/>
            <a:ext cx="5693229" cy="4196443"/>
          </a:xfrm>
        </p:spPr>
        <p:txBody>
          <a:bodyPr anchor="t">
            <a:normAutofit fontScale="92500" lnSpcReduction="20000"/>
          </a:bodyPr>
          <a:lstStyle/>
          <a:p>
            <a:pPr marL="0" indent="0">
              <a:lnSpc>
                <a:spcPct val="124000"/>
              </a:lnSpc>
              <a:buNone/>
            </a:pPr>
            <a:r>
              <a:rPr lang="en-US" sz="3300" dirty="0"/>
              <a:t>“actively invites us to participate in dialogue about multiple ways of seeing and hearing, multiple ways of making sense of the social world, and multiple standpoints on what is important and to be valued  and cherished.” </a:t>
            </a:r>
          </a:p>
          <a:p>
            <a:pPr marL="0" indent="0">
              <a:lnSpc>
                <a:spcPct val="124000"/>
              </a:lnSpc>
              <a:buNone/>
            </a:pPr>
            <a:r>
              <a:rPr lang="en-US" sz="2600" dirty="0"/>
              <a:t>- Jennifer Green (2007, p.20)</a:t>
            </a:r>
          </a:p>
        </p:txBody>
      </p:sp>
      <p:sp>
        <p:nvSpPr>
          <p:cNvPr id="18" name="Freeform: Shape 17">
            <a:extLst>
              <a:ext uri="{FF2B5EF4-FFF2-40B4-BE49-F238E27FC236}">
                <a16:creationId xmlns:a16="http://schemas.microsoft.com/office/drawing/2014/main" id="{7B786209-1B0B-4CA9-9BDD-F7327066A8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id="{2D2964BB-484D-45AE-AD66-D407D06296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418308" y="5717905"/>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Shape 21">
            <a:extLst>
              <a:ext uri="{FF2B5EF4-FFF2-40B4-BE49-F238E27FC236}">
                <a16:creationId xmlns:a16="http://schemas.microsoft.com/office/drawing/2014/main" id="{6691AC69-A76E-4DAB-B565-468B6B87AC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132972" y="6258755"/>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Picture 4" descr="Mixed Methods in Social Inquiry | Wiley">
            <a:extLst>
              <a:ext uri="{FF2B5EF4-FFF2-40B4-BE49-F238E27FC236}">
                <a16:creationId xmlns:a16="http://schemas.microsoft.com/office/drawing/2014/main" id="{AE4CEB2A-9A66-1930-7AC4-C0AA568A2AD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5201"/>
          <a:stretch/>
        </p:blipFill>
        <p:spPr bwMode="auto">
          <a:xfrm>
            <a:off x="10167018" y="4795341"/>
            <a:ext cx="1640116" cy="184512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Jennifer Greene | College of Education | UIUC">
            <a:extLst>
              <a:ext uri="{FF2B5EF4-FFF2-40B4-BE49-F238E27FC236}">
                <a16:creationId xmlns:a16="http://schemas.microsoft.com/office/drawing/2014/main" id="{A5209559-F7ED-AF82-95CA-8EAD1752EA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76285" y="5527221"/>
            <a:ext cx="905328" cy="10863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32912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17EB4-2320-B842-ACE2-6A9A0636A059}"/>
              </a:ext>
            </a:extLst>
          </p:cNvPr>
          <p:cNvSpPr>
            <a:spLocks noGrp="1"/>
          </p:cNvSpPr>
          <p:nvPr>
            <p:ph type="title"/>
          </p:nvPr>
        </p:nvSpPr>
        <p:spPr/>
        <p:txBody>
          <a:bodyPr/>
          <a:lstStyle/>
          <a:p>
            <a:pPr algn="ctr"/>
            <a:r>
              <a:rPr lang="en-US" dirty="0"/>
              <a:t>Addressing the Elephant in the Room</a:t>
            </a:r>
          </a:p>
        </p:txBody>
      </p:sp>
      <p:pic>
        <p:nvPicPr>
          <p:cNvPr id="4" name="Picture 2" descr="The Elephant in the Room">
            <a:extLst>
              <a:ext uri="{FF2B5EF4-FFF2-40B4-BE49-F238E27FC236}">
                <a16:creationId xmlns:a16="http://schemas.microsoft.com/office/drawing/2014/main" id="{EF7EB647-18D2-55B2-7895-5BF1B3E4A3B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990165" y="2062822"/>
            <a:ext cx="7897346" cy="4243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54947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721A558-ECC4-45A7-E755-ADF605F3773F}"/>
              </a:ext>
            </a:extLst>
          </p:cNvPr>
          <p:cNvSpPr/>
          <p:nvPr/>
        </p:nvSpPr>
        <p:spPr>
          <a:xfrm>
            <a:off x="4953000" y="2092960"/>
            <a:ext cx="6995160" cy="38909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5986F68-7779-18B9-39FE-7CF370E86147}"/>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B7978A32-2F03-4966-A564-6C39EDBA8001}"/>
              </a:ext>
            </a:extLst>
          </p:cNvPr>
          <p:cNvSpPr>
            <a:spLocks noGrp="1"/>
          </p:cNvSpPr>
          <p:nvPr>
            <p:ph idx="1"/>
          </p:nvPr>
        </p:nvSpPr>
        <p:spPr>
          <a:xfrm>
            <a:off x="952500" y="2285997"/>
            <a:ext cx="4000500" cy="3890965"/>
          </a:xfrm>
        </p:spPr>
        <p:txBody>
          <a:bodyPr>
            <a:normAutofit/>
          </a:bodyPr>
          <a:lstStyle/>
          <a:p>
            <a:pPr marL="0" indent="0">
              <a:buNone/>
            </a:pPr>
            <a:r>
              <a:rPr lang="en-US" sz="2800" dirty="0"/>
              <a:t>“The affinity for a hypo-deductive approach is strong enough that might </a:t>
            </a:r>
            <a:r>
              <a:rPr lang="en-US" sz="2800" b="1" u="sng" dirty="0"/>
              <a:t>seem to be inhospitable to both qualitative and mixed methods</a:t>
            </a:r>
            <a:r>
              <a:rPr lang="en-US" sz="2800" dirty="0"/>
              <a:t> approaches.”</a:t>
            </a:r>
          </a:p>
          <a:p>
            <a:pPr marL="0" indent="0">
              <a:buNone/>
            </a:pPr>
            <a:endParaRPr lang="en-US" dirty="0"/>
          </a:p>
          <a:p>
            <a:pPr marL="0" indent="0">
              <a:buNone/>
            </a:pPr>
            <a:endParaRPr lang="en-US" dirty="0"/>
          </a:p>
        </p:txBody>
      </p:sp>
      <p:pic>
        <p:nvPicPr>
          <p:cNvPr id="5" name="Picture 4">
            <a:extLst>
              <a:ext uri="{FF2B5EF4-FFF2-40B4-BE49-F238E27FC236}">
                <a16:creationId xmlns:a16="http://schemas.microsoft.com/office/drawing/2014/main" id="{94EE454D-49F9-135E-0080-D1D842FB4A02}"/>
              </a:ext>
            </a:extLst>
          </p:cNvPr>
          <p:cNvPicPr>
            <a:picLocks noChangeAspect="1"/>
          </p:cNvPicPr>
          <p:nvPr/>
        </p:nvPicPr>
        <p:blipFill>
          <a:blip r:embed="rId3"/>
          <a:stretch>
            <a:fillRect/>
          </a:stretch>
        </p:blipFill>
        <p:spPr>
          <a:xfrm>
            <a:off x="5269753" y="2285997"/>
            <a:ext cx="6413862" cy="3513731"/>
          </a:xfrm>
          <a:prstGeom prst="rect">
            <a:avLst/>
          </a:prstGeom>
        </p:spPr>
      </p:pic>
      <p:sp>
        <p:nvSpPr>
          <p:cNvPr id="6" name="TextBox 5">
            <a:extLst>
              <a:ext uri="{FF2B5EF4-FFF2-40B4-BE49-F238E27FC236}">
                <a16:creationId xmlns:a16="http://schemas.microsoft.com/office/drawing/2014/main" id="{700BF2A5-CC5B-1C1B-E7AA-683C410102BE}"/>
              </a:ext>
            </a:extLst>
          </p:cNvPr>
          <p:cNvSpPr txBox="1"/>
          <p:nvPr/>
        </p:nvSpPr>
        <p:spPr>
          <a:xfrm rot="2635816">
            <a:off x="9756998" y="2498302"/>
            <a:ext cx="2682135" cy="369332"/>
          </a:xfrm>
          <a:prstGeom prst="rect">
            <a:avLst/>
          </a:prstGeom>
          <a:solidFill>
            <a:schemeClr val="accent2">
              <a:alpha val="57000"/>
            </a:schemeClr>
          </a:solidFill>
          <a:effectLst>
            <a:outerShdw blurRad="50800" dist="50800" dir="5400000" algn="ctr" rotWithShape="0">
              <a:srgbClr val="000000">
                <a:alpha val="24000"/>
              </a:srgb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black"/>
                </a:solidFill>
                <a:latin typeface="Arial Black" panose="020B0A04020102020204" pitchFamily="34" charset="0"/>
              </a:rPr>
              <a:t>ARTICLE</a:t>
            </a:r>
            <a:endParaRPr kumimoji="0" lang="en-US" sz="1800" b="1"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endParaRPr>
          </a:p>
        </p:txBody>
      </p:sp>
    </p:spTree>
    <p:extLst>
      <p:ext uri="{BB962C8B-B14F-4D97-AF65-F5344CB8AC3E}">
        <p14:creationId xmlns:p14="http://schemas.microsoft.com/office/powerpoint/2010/main" val="20233999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35B311B-59DC-1D36-B70E-907AB1DD5165}"/>
              </a:ext>
            </a:extLst>
          </p:cNvPr>
          <p:cNvSpPr/>
          <p:nvPr/>
        </p:nvSpPr>
        <p:spPr>
          <a:xfrm>
            <a:off x="4937759" y="2775631"/>
            <a:ext cx="6685281" cy="38893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329C56E-5189-FF76-B5FF-5612DB6D6AE4}"/>
              </a:ext>
            </a:extLst>
          </p:cNvPr>
          <p:cNvSpPr>
            <a:spLocks noGrp="1"/>
          </p:cNvSpPr>
          <p:nvPr>
            <p:ph type="title"/>
          </p:nvPr>
        </p:nvSpPr>
        <p:spPr/>
        <p:txBody>
          <a:bodyPr/>
          <a:lstStyle/>
          <a:p>
            <a:r>
              <a:rPr lang="en-US" dirty="0"/>
              <a:t>Post-Positivism: Research Paradigm</a:t>
            </a:r>
          </a:p>
        </p:txBody>
      </p:sp>
      <p:sp>
        <p:nvSpPr>
          <p:cNvPr id="3" name="Content Placeholder 2">
            <a:extLst>
              <a:ext uri="{FF2B5EF4-FFF2-40B4-BE49-F238E27FC236}">
                <a16:creationId xmlns:a16="http://schemas.microsoft.com/office/drawing/2014/main" id="{7A3B8316-F4F6-F3AC-E050-3800F69D35CF}"/>
              </a:ext>
            </a:extLst>
          </p:cNvPr>
          <p:cNvSpPr>
            <a:spLocks noGrp="1"/>
          </p:cNvSpPr>
          <p:nvPr>
            <p:ph idx="1"/>
          </p:nvPr>
        </p:nvSpPr>
        <p:spPr>
          <a:xfrm>
            <a:off x="838200" y="1450068"/>
            <a:ext cx="10515600" cy="4351338"/>
          </a:xfrm>
        </p:spPr>
        <p:txBody>
          <a:bodyPr>
            <a:normAutofit lnSpcReduction="10000"/>
          </a:bodyPr>
          <a:lstStyle/>
          <a:p>
            <a:r>
              <a:rPr lang="en-US" dirty="0"/>
              <a:t>the belief that theory should be tested to be verified </a:t>
            </a:r>
            <a:r>
              <a:rPr lang="en-US" i="1" dirty="0"/>
              <a:t>and</a:t>
            </a:r>
            <a:r>
              <a:rPr lang="en-US" dirty="0"/>
              <a:t> falsified</a:t>
            </a:r>
          </a:p>
          <a:p>
            <a:r>
              <a:rPr lang="en-US" dirty="0"/>
              <a:t>Universal reality can never be fully realized</a:t>
            </a:r>
          </a:p>
          <a:p>
            <a:r>
              <a:rPr lang="en-US" dirty="0"/>
              <a:t>Focus on reliability, validity, and alternative hypothesis </a:t>
            </a:r>
          </a:p>
          <a:p>
            <a:endParaRPr lang="en-US" dirty="0"/>
          </a:p>
          <a:p>
            <a:pPr marL="0" indent="0">
              <a:buNone/>
            </a:pPr>
            <a:r>
              <a:rPr lang="en-US" i="1" dirty="0"/>
              <a:t>Other Paradigms</a:t>
            </a:r>
          </a:p>
          <a:p>
            <a:r>
              <a:rPr lang="en-US" dirty="0"/>
              <a:t>Social constructivism</a:t>
            </a:r>
          </a:p>
          <a:p>
            <a:r>
              <a:rPr lang="en-US" dirty="0"/>
              <a:t>Participatory</a:t>
            </a:r>
          </a:p>
          <a:p>
            <a:r>
              <a:rPr lang="en-US" dirty="0"/>
              <a:t>Pragmatist </a:t>
            </a:r>
          </a:p>
          <a:p>
            <a:r>
              <a:rPr lang="en-US" i="1" dirty="0"/>
              <a:t>Etc.</a:t>
            </a:r>
          </a:p>
          <a:p>
            <a:pPr marL="0" indent="0">
              <a:buNone/>
            </a:pPr>
            <a:endParaRPr lang="en-US" dirty="0"/>
          </a:p>
        </p:txBody>
      </p:sp>
      <p:pic>
        <p:nvPicPr>
          <p:cNvPr id="4" name="Content Placeholder 4">
            <a:extLst>
              <a:ext uri="{FF2B5EF4-FFF2-40B4-BE49-F238E27FC236}">
                <a16:creationId xmlns:a16="http://schemas.microsoft.com/office/drawing/2014/main" id="{26605077-6885-4C2A-FC51-A0EC99F71C01}"/>
              </a:ext>
            </a:extLst>
          </p:cNvPr>
          <p:cNvPicPr>
            <a:picLocks noChangeAspect="1"/>
          </p:cNvPicPr>
          <p:nvPr/>
        </p:nvPicPr>
        <p:blipFill rotWithShape="1">
          <a:blip r:embed="rId3"/>
          <a:srcRect b="19"/>
          <a:stretch/>
        </p:blipFill>
        <p:spPr>
          <a:xfrm>
            <a:off x="5143500" y="2978801"/>
            <a:ext cx="6248400" cy="3514074"/>
          </a:xfrm>
          <a:prstGeom prst="rect">
            <a:avLst/>
          </a:prstGeom>
        </p:spPr>
      </p:pic>
    </p:spTree>
    <p:extLst>
      <p:ext uri="{BB962C8B-B14F-4D97-AF65-F5344CB8AC3E}">
        <p14:creationId xmlns:p14="http://schemas.microsoft.com/office/powerpoint/2010/main" val="18792473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1B9A6B5-2CD5-639A-A35E-D6D40611744E}"/>
              </a:ext>
            </a:extLst>
          </p:cNvPr>
          <p:cNvSpPr/>
          <p:nvPr/>
        </p:nvSpPr>
        <p:spPr>
          <a:xfrm>
            <a:off x="6286503" y="975359"/>
            <a:ext cx="5661657" cy="47752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56879DD-37EB-A577-BE1D-DF9F48DFFEFD}"/>
              </a:ext>
            </a:extLst>
          </p:cNvPr>
          <p:cNvSpPr>
            <a:spLocks noGrp="1"/>
          </p:cNvSpPr>
          <p:nvPr>
            <p:ph type="title"/>
          </p:nvPr>
        </p:nvSpPr>
        <p:spPr/>
        <p:txBody>
          <a:bodyPr/>
          <a:lstStyle/>
          <a:p>
            <a:r>
              <a:rPr lang="en-US" dirty="0"/>
              <a:t>Qualitative Research</a:t>
            </a:r>
          </a:p>
        </p:txBody>
      </p:sp>
      <p:sp>
        <p:nvSpPr>
          <p:cNvPr id="3" name="Content Placeholder 2">
            <a:extLst>
              <a:ext uri="{FF2B5EF4-FFF2-40B4-BE49-F238E27FC236}">
                <a16:creationId xmlns:a16="http://schemas.microsoft.com/office/drawing/2014/main" id="{5DB46583-40C8-ADBD-773F-C47023E6DC71}"/>
              </a:ext>
            </a:extLst>
          </p:cNvPr>
          <p:cNvSpPr>
            <a:spLocks noGrp="1"/>
          </p:cNvSpPr>
          <p:nvPr>
            <p:ph idx="1"/>
          </p:nvPr>
        </p:nvSpPr>
        <p:spPr>
          <a:xfrm>
            <a:off x="952499" y="1686748"/>
            <a:ext cx="4953000" cy="3890965"/>
          </a:xfrm>
        </p:spPr>
        <p:txBody>
          <a:bodyPr>
            <a:normAutofit fontScale="92500" lnSpcReduction="10000"/>
          </a:bodyPr>
          <a:lstStyle/>
          <a:p>
            <a:r>
              <a:rPr lang="en-US" dirty="0"/>
              <a:t>Methodical scientific practices aimed at producing knowledge about the nature of experience </a:t>
            </a:r>
            <a:r>
              <a:rPr lang="en-US" sz="1400" dirty="0"/>
              <a:t>(e.g., Fine, 2013; Morrow, 2005; Parker, 2004; Wertz et al., 2011)</a:t>
            </a:r>
          </a:p>
          <a:p>
            <a:r>
              <a:rPr lang="en-US" dirty="0"/>
              <a:t>Natural language, descriptive and interpretive forms of human expression</a:t>
            </a:r>
          </a:p>
          <a:p>
            <a:r>
              <a:rPr lang="en-US" dirty="0"/>
              <a:t>Iterative process– data are analyzed and meanings generated on knowledge of the psychological life </a:t>
            </a:r>
            <a:r>
              <a:rPr lang="en-US" sz="1400" dirty="0"/>
              <a:t>(e.g., </a:t>
            </a:r>
            <a:r>
              <a:rPr lang="en-US" sz="1400" dirty="0" err="1"/>
              <a:t>Osbeck</a:t>
            </a:r>
            <a:r>
              <a:rPr lang="en-US" sz="1400" dirty="0"/>
              <a:t>, 2014; Rennie, 2012; Wertz, 1999)</a:t>
            </a:r>
            <a:endParaRPr lang="en-US" dirty="0"/>
          </a:p>
        </p:txBody>
      </p:sp>
      <p:pic>
        <p:nvPicPr>
          <p:cNvPr id="5" name="Picture 4">
            <a:extLst>
              <a:ext uri="{FF2B5EF4-FFF2-40B4-BE49-F238E27FC236}">
                <a16:creationId xmlns:a16="http://schemas.microsoft.com/office/drawing/2014/main" id="{EB5C580F-8E94-943A-465F-BDA6660F8CEC}"/>
              </a:ext>
            </a:extLst>
          </p:cNvPr>
          <p:cNvPicPr>
            <a:picLocks noChangeAspect="1"/>
          </p:cNvPicPr>
          <p:nvPr/>
        </p:nvPicPr>
        <p:blipFill>
          <a:blip r:embed="rId3"/>
          <a:stretch>
            <a:fillRect/>
          </a:stretch>
        </p:blipFill>
        <p:spPr>
          <a:xfrm>
            <a:off x="6502835" y="1268985"/>
            <a:ext cx="5249126" cy="4289547"/>
          </a:xfrm>
          <a:prstGeom prst="rect">
            <a:avLst/>
          </a:prstGeom>
        </p:spPr>
      </p:pic>
      <p:sp>
        <p:nvSpPr>
          <p:cNvPr id="6" name="TextBox 5">
            <a:extLst>
              <a:ext uri="{FF2B5EF4-FFF2-40B4-BE49-F238E27FC236}">
                <a16:creationId xmlns:a16="http://schemas.microsoft.com/office/drawing/2014/main" id="{B93F84A5-AAA4-CDB0-C9A5-F6DAA6A74738}"/>
              </a:ext>
            </a:extLst>
          </p:cNvPr>
          <p:cNvSpPr txBox="1"/>
          <p:nvPr/>
        </p:nvSpPr>
        <p:spPr>
          <a:xfrm rot="2635816">
            <a:off x="9795224" y="1549613"/>
            <a:ext cx="2682135" cy="369332"/>
          </a:xfrm>
          <a:prstGeom prst="rect">
            <a:avLst/>
          </a:prstGeom>
          <a:solidFill>
            <a:schemeClr val="accent2">
              <a:alpha val="57000"/>
            </a:schemeClr>
          </a:solidFill>
          <a:effectLst>
            <a:outerShdw blurRad="50800" dist="50800" dir="5400000" algn="ctr" rotWithShape="0">
              <a:srgbClr val="000000">
                <a:alpha val="24000"/>
              </a:srgb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WEBSITE</a:t>
            </a:r>
          </a:p>
        </p:txBody>
      </p:sp>
    </p:spTree>
    <p:extLst>
      <p:ext uri="{BB962C8B-B14F-4D97-AF65-F5344CB8AC3E}">
        <p14:creationId xmlns:p14="http://schemas.microsoft.com/office/powerpoint/2010/main" val="31448558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A1F6B-2A4E-3291-2024-5FEEAAD05E9A}"/>
              </a:ext>
            </a:extLst>
          </p:cNvPr>
          <p:cNvSpPr>
            <a:spLocks noGrp="1"/>
          </p:cNvSpPr>
          <p:nvPr>
            <p:ph type="title"/>
          </p:nvPr>
        </p:nvSpPr>
        <p:spPr/>
        <p:txBody>
          <a:bodyPr/>
          <a:lstStyle/>
          <a:p>
            <a:r>
              <a:rPr lang="en-US" b="1" dirty="0"/>
              <a:t>“Successful” Marriage between Qual &amp; Quan</a:t>
            </a:r>
          </a:p>
        </p:txBody>
      </p:sp>
      <p:sp>
        <p:nvSpPr>
          <p:cNvPr id="3" name="Content Placeholder 2">
            <a:extLst>
              <a:ext uri="{FF2B5EF4-FFF2-40B4-BE49-F238E27FC236}">
                <a16:creationId xmlns:a16="http://schemas.microsoft.com/office/drawing/2014/main" id="{D979AB55-BFAB-D704-E460-A13E6CD31E8F}"/>
              </a:ext>
            </a:extLst>
          </p:cNvPr>
          <p:cNvSpPr>
            <a:spLocks noGrp="1"/>
          </p:cNvSpPr>
          <p:nvPr>
            <p:ph idx="1"/>
          </p:nvPr>
        </p:nvSpPr>
        <p:spPr>
          <a:xfrm>
            <a:off x="838201" y="1690687"/>
            <a:ext cx="5791200" cy="4922383"/>
          </a:xfrm>
        </p:spPr>
        <p:txBody>
          <a:bodyPr>
            <a:normAutofit fontScale="92500" lnSpcReduction="10000"/>
          </a:bodyPr>
          <a:lstStyle/>
          <a:p>
            <a:r>
              <a:rPr lang="en-US" dirty="0"/>
              <a:t>Positive Healthy Communication </a:t>
            </a:r>
          </a:p>
          <a:p>
            <a:r>
              <a:rPr lang="en-US" dirty="0"/>
              <a:t>Develop an intentional and rigorous study design </a:t>
            </a:r>
          </a:p>
          <a:p>
            <a:pPr lvl="1"/>
            <a:r>
              <a:rPr lang="en-US" dirty="0"/>
              <a:t>Strong rationale for data collection &amp; data analysis to address RQ</a:t>
            </a:r>
          </a:p>
          <a:p>
            <a:r>
              <a:rPr lang="en-US" dirty="0"/>
              <a:t>Collect “quality” data</a:t>
            </a:r>
          </a:p>
          <a:p>
            <a:pPr lvl="1"/>
            <a:r>
              <a:rPr lang="en-US" dirty="0"/>
              <a:t>Garbage in = Garbage out</a:t>
            </a:r>
          </a:p>
          <a:p>
            <a:r>
              <a:rPr lang="en-US" dirty="0"/>
              <a:t>Demonstrate “Trustworthiness” of data collection &amp; analysis</a:t>
            </a:r>
          </a:p>
          <a:p>
            <a:pPr lvl="1"/>
            <a:r>
              <a:rPr lang="en-US" dirty="0"/>
              <a:t>QUAN: reliability &amp; validity </a:t>
            </a:r>
          </a:p>
          <a:p>
            <a:pPr lvl="1"/>
            <a:r>
              <a:rPr lang="en-US" dirty="0"/>
              <a:t>QUAL: Methodological integrity</a:t>
            </a:r>
          </a:p>
          <a:p>
            <a:r>
              <a:rPr lang="en-US" dirty="0"/>
              <a:t> Follow APA Guidelines for Reporting</a:t>
            </a:r>
          </a:p>
          <a:p>
            <a:pPr lvl="1"/>
            <a:r>
              <a:rPr lang="en-US" dirty="0"/>
              <a:t>JARS-Quan, JARS-Qual, JARS-Mixed</a:t>
            </a:r>
            <a:endParaRPr lang="en-US" i="1" dirty="0"/>
          </a:p>
        </p:txBody>
      </p:sp>
      <p:graphicFrame>
        <p:nvGraphicFramePr>
          <p:cNvPr id="4" name="Content Placeholder 3">
            <a:extLst>
              <a:ext uri="{FF2B5EF4-FFF2-40B4-BE49-F238E27FC236}">
                <a16:creationId xmlns:a16="http://schemas.microsoft.com/office/drawing/2014/main" id="{DDC9467A-1FFC-B18A-90C4-1DEEAAE08CE6}"/>
              </a:ext>
            </a:extLst>
          </p:cNvPr>
          <p:cNvGraphicFramePr>
            <a:graphicFrameLocks/>
          </p:cNvGraphicFramePr>
          <p:nvPr>
            <p:extLst>
              <p:ext uri="{D42A27DB-BD31-4B8C-83A1-F6EECF244321}">
                <p14:modId xmlns:p14="http://schemas.microsoft.com/office/powerpoint/2010/main" val="1373681100"/>
              </p:ext>
            </p:extLst>
          </p:nvPr>
        </p:nvGraphicFramePr>
        <p:xfrm>
          <a:off x="4473667" y="1893886"/>
          <a:ext cx="10287000" cy="3890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59547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CD0465B-395B-F651-5D13-3DAC549D1FE3}"/>
              </a:ext>
            </a:extLst>
          </p:cNvPr>
          <p:cNvSpPr/>
          <p:nvPr/>
        </p:nvSpPr>
        <p:spPr>
          <a:xfrm>
            <a:off x="5453311" y="1581175"/>
            <a:ext cx="6260238" cy="508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33140115-DF72-8AAB-8226-C176ADECF849}"/>
              </a:ext>
            </a:extLst>
          </p:cNvPr>
          <p:cNvPicPr>
            <a:picLocks noGrp="1" noChangeAspect="1"/>
          </p:cNvPicPr>
          <p:nvPr>
            <p:ph idx="1"/>
          </p:nvPr>
        </p:nvPicPr>
        <p:blipFill>
          <a:blip r:embed="rId3"/>
          <a:stretch>
            <a:fillRect/>
          </a:stretch>
        </p:blipFill>
        <p:spPr>
          <a:xfrm>
            <a:off x="5736251" y="1866848"/>
            <a:ext cx="5765778" cy="4540549"/>
          </a:xfrm>
          <a:prstGeom prst="rect">
            <a:avLst/>
          </a:prstGeom>
        </p:spPr>
      </p:pic>
      <p:sp>
        <p:nvSpPr>
          <p:cNvPr id="6" name="Content Placeholder 2">
            <a:extLst>
              <a:ext uri="{FF2B5EF4-FFF2-40B4-BE49-F238E27FC236}">
                <a16:creationId xmlns:a16="http://schemas.microsoft.com/office/drawing/2014/main" id="{0D34B7D0-D49C-0A1E-60BD-D040E1EAD281}"/>
              </a:ext>
            </a:extLst>
          </p:cNvPr>
          <p:cNvSpPr txBox="1">
            <a:spLocks/>
          </p:cNvSpPr>
          <p:nvPr/>
        </p:nvSpPr>
        <p:spPr>
          <a:xfrm>
            <a:off x="689971" y="1840366"/>
            <a:ext cx="10515600" cy="47596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Subject Matter</a:t>
            </a:r>
          </a:p>
          <a:p>
            <a:pPr lvl="1"/>
            <a:r>
              <a:rPr lang="en-US" dirty="0"/>
              <a:t>Adequate Data</a:t>
            </a:r>
          </a:p>
          <a:p>
            <a:pPr lvl="1"/>
            <a:r>
              <a:rPr lang="en-US" dirty="0"/>
              <a:t>Perspective Management in </a:t>
            </a:r>
          </a:p>
          <a:p>
            <a:pPr lvl="2"/>
            <a:r>
              <a:rPr lang="en-US" dirty="0"/>
              <a:t>Data Collection</a:t>
            </a:r>
          </a:p>
          <a:p>
            <a:pPr lvl="2"/>
            <a:r>
              <a:rPr lang="en-US" dirty="0"/>
              <a:t>Analysis</a:t>
            </a:r>
          </a:p>
          <a:p>
            <a:pPr lvl="1"/>
            <a:r>
              <a:rPr lang="en-US" dirty="0" err="1"/>
              <a:t>Groundedness</a:t>
            </a:r>
            <a:endParaRPr lang="en-US" dirty="0"/>
          </a:p>
          <a:p>
            <a:r>
              <a:rPr lang="en-US" dirty="0"/>
              <a:t>Achieving Goals</a:t>
            </a:r>
          </a:p>
          <a:p>
            <a:pPr lvl="1"/>
            <a:r>
              <a:rPr lang="en-US" dirty="0"/>
              <a:t>Contextualization</a:t>
            </a:r>
          </a:p>
          <a:p>
            <a:pPr lvl="1"/>
            <a:r>
              <a:rPr lang="en-US" dirty="0"/>
              <a:t>Insight</a:t>
            </a:r>
          </a:p>
          <a:p>
            <a:pPr lvl="1"/>
            <a:r>
              <a:rPr lang="en-US" dirty="0"/>
              <a:t>Meaningful Contribution</a:t>
            </a:r>
          </a:p>
          <a:p>
            <a:pPr lvl="1"/>
            <a:r>
              <a:rPr lang="en-US" dirty="0"/>
              <a:t>Coherence</a:t>
            </a:r>
          </a:p>
          <a:p>
            <a:endParaRPr lang="en-US" dirty="0"/>
          </a:p>
        </p:txBody>
      </p:sp>
      <p:sp>
        <p:nvSpPr>
          <p:cNvPr id="8" name="TextBox 7">
            <a:extLst>
              <a:ext uri="{FF2B5EF4-FFF2-40B4-BE49-F238E27FC236}">
                <a16:creationId xmlns:a16="http://schemas.microsoft.com/office/drawing/2014/main" id="{0820CD4A-D955-FA63-D9C9-B0DD1C28983C}"/>
              </a:ext>
            </a:extLst>
          </p:cNvPr>
          <p:cNvSpPr txBox="1"/>
          <p:nvPr/>
        </p:nvSpPr>
        <p:spPr>
          <a:xfrm rot="2635816">
            <a:off x="9756998" y="2180932"/>
            <a:ext cx="2682135" cy="369332"/>
          </a:xfrm>
          <a:prstGeom prst="rect">
            <a:avLst/>
          </a:prstGeom>
          <a:solidFill>
            <a:schemeClr val="accent2">
              <a:alpha val="57000"/>
            </a:schemeClr>
          </a:solidFill>
          <a:effectLst>
            <a:outerShdw blurRad="50800" dist="50800" dir="5400000" algn="ctr" rotWithShape="0">
              <a:srgbClr val="000000">
                <a:alpha val="24000"/>
              </a:srgb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HANDOUT</a:t>
            </a:r>
          </a:p>
        </p:txBody>
      </p:sp>
      <p:sp>
        <p:nvSpPr>
          <p:cNvPr id="10" name="Title 9">
            <a:extLst>
              <a:ext uri="{FF2B5EF4-FFF2-40B4-BE49-F238E27FC236}">
                <a16:creationId xmlns:a16="http://schemas.microsoft.com/office/drawing/2014/main" id="{19A1CCC6-1168-7AEA-9414-0AE7EDC20FEF}"/>
              </a:ext>
            </a:extLst>
          </p:cNvPr>
          <p:cNvSpPr>
            <a:spLocks noGrp="1"/>
          </p:cNvSpPr>
          <p:nvPr>
            <p:ph type="title"/>
          </p:nvPr>
        </p:nvSpPr>
        <p:spPr>
          <a:xfrm>
            <a:off x="412816" y="478540"/>
            <a:ext cx="5683184" cy="1325563"/>
          </a:xfrm>
        </p:spPr>
        <p:txBody>
          <a:bodyPr>
            <a:normAutofit fontScale="90000"/>
          </a:bodyPr>
          <a:lstStyle/>
          <a:p>
            <a:pPr algn="ctr"/>
            <a:r>
              <a:rPr lang="en-US" b="1" dirty="0"/>
              <a:t>Methodological Integrity</a:t>
            </a:r>
            <a:br>
              <a:rPr lang="en-US" b="1" dirty="0"/>
            </a:br>
            <a:r>
              <a:rPr lang="en-US" sz="3200" b="1" dirty="0"/>
              <a:t>“Trustworthiness”</a:t>
            </a:r>
            <a:endParaRPr lang="en-US" b="1" dirty="0"/>
          </a:p>
        </p:txBody>
      </p:sp>
    </p:spTree>
    <p:extLst>
      <p:ext uri="{BB962C8B-B14F-4D97-AF65-F5344CB8AC3E}">
        <p14:creationId xmlns:p14="http://schemas.microsoft.com/office/powerpoint/2010/main" val="39703956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A0C5E8C-9E04-A953-F4EB-EED81AC8524E}"/>
              </a:ext>
            </a:extLst>
          </p:cNvPr>
          <p:cNvSpPr/>
          <p:nvPr/>
        </p:nvSpPr>
        <p:spPr>
          <a:xfrm>
            <a:off x="6710166" y="1485419"/>
            <a:ext cx="5142916" cy="4761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286F035-D231-0BF7-24C2-D1CCA4B60293}"/>
              </a:ext>
            </a:extLst>
          </p:cNvPr>
          <p:cNvSpPr/>
          <p:nvPr/>
        </p:nvSpPr>
        <p:spPr>
          <a:xfrm>
            <a:off x="300782" y="1482320"/>
            <a:ext cx="6079314" cy="47618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20996CF-A338-CC4A-55C8-AF85084F350A}"/>
              </a:ext>
            </a:extLst>
          </p:cNvPr>
          <p:cNvSpPr>
            <a:spLocks noGrp="1"/>
          </p:cNvSpPr>
          <p:nvPr>
            <p:ph type="title"/>
          </p:nvPr>
        </p:nvSpPr>
        <p:spPr>
          <a:xfrm>
            <a:off x="1021080" y="365125"/>
            <a:ext cx="10515600" cy="1325563"/>
          </a:xfrm>
        </p:spPr>
        <p:txBody>
          <a:bodyPr>
            <a:normAutofit/>
          </a:bodyPr>
          <a:lstStyle/>
          <a:p>
            <a:pPr algn="ctr"/>
            <a:r>
              <a:rPr lang="en-US" sz="4000" b="1" dirty="0"/>
              <a:t>APA: JARS (Journal Article Reporting Standards)</a:t>
            </a:r>
          </a:p>
        </p:txBody>
      </p:sp>
      <p:pic>
        <p:nvPicPr>
          <p:cNvPr id="5" name="Content Placeholder 4">
            <a:extLst>
              <a:ext uri="{FF2B5EF4-FFF2-40B4-BE49-F238E27FC236}">
                <a16:creationId xmlns:a16="http://schemas.microsoft.com/office/drawing/2014/main" id="{BF33CFF5-33CA-1D25-A41C-6119867C6DCF}"/>
              </a:ext>
            </a:extLst>
          </p:cNvPr>
          <p:cNvPicPr>
            <a:picLocks noGrp="1" noChangeAspect="1"/>
          </p:cNvPicPr>
          <p:nvPr>
            <p:ph idx="1"/>
          </p:nvPr>
        </p:nvPicPr>
        <p:blipFill>
          <a:blip r:embed="rId3"/>
          <a:stretch>
            <a:fillRect/>
          </a:stretch>
        </p:blipFill>
        <p:spPr>
          <a:xfrm>
            <a:off x="525982" y="1684491"/>
            <a:ext cx="5621604" cy="4351338"/>
          </a:xfrm>
        </p:spPr>
      </p:pic>
      <p:pic>
        <p:nvPicPr>
          <p:cNvPr id="7" name="Picture 6">
            <a:extLst>
              <a:ext uri="{FF2B5EF4-FFF2-40B4-BE49-F238E27FC236}">
                <a16:creationId xmlns:a16="http://schemas.microsoft.com/office/drawing/2014/main" id="{2F0775C3-7ADA-C28B-F89B-A824258A54BE}"/>
              </a:ext>
            </a:extLst>
          </p:cNvPr>
          <p:cNvPicPr>
            <a:picLocks noChangeAspect="1"/>
          </p:cNvPicPr>
          <p:nvPr/>
        </p:nvPicPr>
        <p:blipFill>
          <a:blip r:embed="rId4"/>
          <a:stretch>
            <a:fillRect/>
          </a:stretch>
        </p:blipFill>
        <p:spPr>
          <a:xfrm>
            <a:off x="6977459" y="1684491"/>
            <a:ext cx="4608329" cy="4357535"/>
          </a:xfrm>
          <a:prstGeom prst="rect">
            <a:avLst/>
          </a:prstGeom>
        </p:spPr>
      </p:pic>
      <p:sp>
        <p:nvSpPr>
          <p:cNvPr id="10" name="TextBox 9">
            <a:extLst>
              <a:ext uri="{FF2B5EF4-FFF2-40B4-BE49-F238E27FC236}">
                <a16:creationId xmlns:a16="http://schemas.microsoft.com/office/drawing/2014/main" id="{76547158-DB77-72BE-1549-656265394455}"/>
              </a:ext>
            </a:extLst>
          </p:cNvPr>
          <p:cNvSpPr txBox="1"/>
          <p:nvPr/>
        </p:nvSpPr>
        <p:spPr>
          <a:xfrm rot="2635816">
            <a:off x="9685373" y="2180931"/>
            <a:ext cx="2682135" cy="369332"/>
          </a:xfrm>
          <a:prstGeom prst="rect">
            <a:avLst/>
          </a:prstGeom>
          <a:solidFill>
            <a:schemeClr val="accent2">
              <a:alpha val="57000"/>
            </a:schemeClr>
          </a:solidFill>
          <a:effectLst>
            <a:outerShdw blurRad="50800" dist="50800" dir="5400000" algn="ctr" rotWithShape="0">
              <a:srgbClr val="000000">
                <a:alpha val="24000"/>
              </a:srgb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HANDOUT</a:t>
            </a:r>
          </a:p>
        </p:txBody>
      </p:sp>
      <p:sp>
        <p:nvSpPr>
          <p:cNvPr id="11" name="TextBox 10">
            <a:extLst>
              <a:ext uri="{FF2B5EF4-FFF2-40B4-BE49-F238E27FC236}">
                <a16:creationId xmlns:a16="http://schemas.microsoft.com/office/drawing/2014/main" id="{D8E6AC21-FB15-F63A-3A76-D9B52B1C59C5}"/>
              </a:ext>
            </a:extLst>
          </p:cNvPr>
          <p:cNvSpPr txBox="1"/>
          <p:nvPr/>
        </p:nvSpPr>
        <p:spPr>
          <a:xfrm rot="2635816">
            <a:off x="4226055" y="2180931"/>
            <a:ext cx="2682135" cy="369332"/>
          </a:xfrm>
          <a:prstGeom prst="rect">
            <a:avLst/>
          </a:prstGeom>
          <a:solidFill>
            <a:schemeClr val="accent2">
              <a:alpha val="57000"/>
            </a:schemeClr>
          </a:solidFill>
          <a:effectLst>
            <a:outerShdw blurRad="50800" dist="50800" dir="5400000" algn="ctr" rotWithShape="0">
              <a:srgbClr val="000000">
                <a:alpha val="24000"/>
              </a:srgb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Black" panose="020B0A04020102020204" pitchFamily="34" charset="0"/>
                <a:ea typeface="+mn-ea"/>
                <a:cs typeface="+mn-cs"/>
              </a:rPr>
              <a:t>HANDOUT</a:t>
            </a:r>
          </a:p>
        </p:txBody>
      </p:sp>
    </p:spTree>
    <p:extLst>
      <p:ext uri="{BB962C8B-B14F-4D97-AF65-F5344CB8AC3E}">
        <p14:creationId xmlns:p14="http://schemas.microsoft.com/office/powerpoint/2010/main" val="4996988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3301E07F-4F79-4B58-8698-EF24DC1ECD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0" name="Arc 29">
            <a:extLst>
              <a:ext uri="{FF2B5EF4-FFF2-40B4-BE49-F238E27FC236}">
                <a16:creationId xmlns:a16="http://schemas.microsoft.com/office/drawing/2014/main" id="{E58B2195-5055-402F-A3E7-53FF0E4980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25836" y="775849"/>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20996CF-A338-CC4A-55C8-AF85084F350A}"/>
              </a:ext>
            </a:extLst>
          </p:cNvPr>
          <p:cNvSpPr>
            <a:spLocks noGrp="1"/>
          </p:cNvSpPr>
          <p:nvPr>
            <p:ph type="ctrTitle"/>
          </p:nvPr>
        </p:nvSpPr>
        <p:spPr>
          <a:xfrm>
            <a:off x="7080738" y="647593"/>
            <a:ext cx="4467792" cy="3060541"/>
          </a:xfrm>
        </p:spPr>
        <p:txBody>
          <a:bodyPr>
            <a:normAutofit/>
          </a:bodyPr>
          <a:lstStyle/>
          <a:p>
            <a:br>
              <a:rPr lang="en-US" dirty="0">
                <a:solidFill>
                  <a:srgbClr val="FFFFFF"/>
                </a:solidFill>
              </a:rPr>
            </a:br>
            <a:r>
              <a:rPr lang="en-US" dirty="0">
                <a:solidFill>
                  <a:srgbClr val="FFFFFF"/>
                </a:solidFill>
              </a:rPr>
              <a:t>Questions </a:t>
            </a:r>
          </a:p>
        </p:txBody>
      </p:sp>
      <p:sp>
        <p:nvSpPr>
          <p:cNvPr id="4" name="Subtitle 3">
            <a:extLst>
              <a:ext uri="{FF2B5EF4-FFF2-40B4-BE49-F238E27FC236}">
                <a16:creationId xmlns:a16="http://schemas.microsoft.com/office/drawing/2014/main" id="{25E23B40-B104-D81C-95FE-37673BD4F8CC}"/>
              </a:ext>
            </a:extLst>
          </p:cNvPr>
          <p:cNvSpPr>
            <a:spLocks noGrp="1"/>
          </p:cNvSpPr>
          <p:nvPr>
            <p:ph type="subTitle" idx="1"/>
          </p:nvPr>
        </p:nvSpPr>
        <p:spPr>
          <a:xfrm>
            <a:off x="7080738" y="3800209"/>
            <a:ext cx="4467792" cy="2410198"/>
          </a:xfrm>
        </p:spPr>
        <p:txBody>
          <a:bodyPr>
            <a:normAutofit/>
          </a:bodyPr>
          <a:lstStyle/>
          <a:p>
            <a:r>
              <a:rPr lang="en-US" dirty="0">
                <a:hlinkClick r:id="rId3">
                  <a:extLst>
                    <a:ext uri="{A12FA001-AC4F-418D-AE19-62706E023703}">
                      <ahyp:hlinkClr xmlns:ahyp="http://schemas.microsoft.com/office/drawing/2018/hyperlinkcolor" val="tx"/>
                    </a:ext>
                  </a:extLst>
                </a:hlinkClick>
              </a:rPr>
              <a:t>Karen_Melton@baylor.edu</a:t>
            </a:r>
            <a:r>
              <a:rPr lang="en-US" dirty="0"/>
              <a:t> </a:t>
            </a:r>
          </a:p>
        </p:txBody>
      </p:sp>
      <p:sp>
        <p:nvSpPr>
          <p:cNvPr id="32" name="Oval 31">
            <a:extLst>
              <a:ext uri="{FF2B5EF4-FFF2-40B4-BE49-F238E27FC236}">
                <a16:creationId xmlns:a16="http://schemas.microsoft.com/office/drawing/2014/main" id="{9EE6F773-742A-491A-9A00-A2A150DF50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368" y="366810"/>
            <a:ext cx="6124381" cy="61243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Franklin Ocular Device by Magnoli Clothiers &amp; Props">
            <a:extLst>
              <a:ext uri="{FF2B5EF4-FFF2-40B4-BE49-F238E27FC236}">
                <a16:creationId xmlns:a16="http://schemas.microsoft.com/office/drawing/2014/main" id="{5EC7792F-E773-9AB3-4246-9E49410D9820}"/>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33625" y="2267466"/>
            <a:ext cx="5162375" cy="2323068"/>
          </a:xfrm>
          <a:custGeom>
            <a:avLst/>
            <a:gdLst/>
            <a:ahLst/>
            <a:cxnLst/>
            <a:rect l="l" t="t" r="r" b="b"/>
            <a:pathLst>
              <a:path w="4273177" h="4470400">
                <a:moveTo>
                  <a:pt x="75080" y="0"/>
                </a:moveTo>
                <a:lnTo>
                  <a:pt x="4198097" y="0"/>
                </a:lnTo>
                <a:cubicBezTo>
                  <a:pt x="4239563" y="0"/>
                  <a:pt x="4273177" y="33614"/>
                  <a:pt x="4273177" y="75080"/>
                </a:cubicBezTo>
                <a:lnTo>
                  <a:pt x="4273177" y="4395320"/>
                </a:lnTo>
                <a:cubicBezTo>
                  <a:pt x="4273177" y="4436786"/>
                  <a:pt x="4239563" y="4470400"/>
                  <a:pt x="4198097" y="4470400"/>
                </a:cubicBezTo>
                <a:lnTo>
                  <a:pt x="75080" y="4470400"/>
                </a:lnTo>
                <a:cubicBezTo>
                  <a:pt x="33614" y="4470400"/>
                  <a:pt x="0" y="4436786"/>
                  <a:pt x="0" y="4395320"/>
                </a:cubicBezTo>
                <a:lnTo>
                  <a:pt x="0" y="75080"/>
                </a:lnTo>
                <a:cubicBezTo>
                  <a:pt x="0" y="33614"/>
                  <a:pt x="33614" y="0"/>
                  <a:pt x="75080"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16254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7114818-47E8-3ECA-53F7-ACA60521827D}"/>
              </a:ext>
            </a:extLst>
          </p:cNvPr>
          <p:cNvSpPr>
            <a:spLocks noGrp="1"/>
          </p:cNvSpPr>
          <p:nvPr>
            <p:ph type="title"/>
          </p:nvPr>
        </p:nvSpPr>
        <p:spPr>
          <a:xfrm>
            <a:off x="686834" y="1153572"/>
            <a:ext cx="3200400" cy="4461163"/>
          </a:xfrm>
        </p:spPr>
        <p:txBody>
          <a:bodyPr>
            <a:normAutofit/>
          </a:bodyPr>
          <a:lstStyle/>
          <a:p>
            <a:r>
              <a:rPr lang="en-US" dirty="0">
                <a:solidFill>
                  <a:srgbClr val="FFFFFF"/>
                </a:solidFill>
              </a:rPr>
              <a:t>Agenda</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BDC4D5C3-6591-C9AA-0548-F0A462E3CAE8}"/>
              </a:ext>
            </a:extLst>
          </p:cNvPr>
          <p:cNvSpPr>
            <a:spLocks noGrp="1"/>
          </p:cNvSpPr>
          <p:nvPr>
            <p:ph idx="1"/>
          </p:nvPr>
        </p:nvSpPr>
        <p:spPr>
          <a:xfrm>
            <a:off x="4447308" y="162560"/>
            <a:ext cx="6906491" cy="6695440"/>
          </a:xfrm>
        </p:spPr>
        <p:txBody>
          <a:bodyPr anchor="ctr">
            <a:normAutofit/>
          </a:bodyPr>
          <a:lstStyle/>
          <a:p>
            <a:pPr marL="0" indent="0">
              <a:buNone/>
            </a:pPr>
            <a:r>
              <a:rPr lang="en-US" sz="2600" b="1" dirty="0"/>
              <a:t>Part A </a:t>
            </a:r>
          </a:p>
          <a:p>
            <a:r>
              <a:rPr lang="en-US" sz="2600" dirty="0"/>
              <a:t>Qualitative  </a:t>
            </a:r>
          </a:p>
          <a:p>
            <a:pPr lvl="1"/>
            <a:r>
              <a:rPr lang="en-US" sz="2200" dirty="0"/>
              <a:t>Study Designs, Data, &amp; Analysis </a:t>
            </a:r>
          </a:p>
          <a:p>
            <a:r>
              <a:rPr lang="en-US" sz="2600" dirty="0"/>
              <a:t>Mix-Method </a:t>
            </a:r>
          </a:p>
          <a:p>
            <a:pPr lvl="1"/>
            <a:r>
              <a:rPr lang="en-US" sz="2200" dirty="0"/>
              <a:t>Research Designs &amp; Examples </a:t>
            </a:r>
          </a:p>
          <a:p>
            <a:pPr marL="0" indent="0">
              <a:buNone/>
            </a:pPr>
            <a:endParaRPr lang="en-US" sz="2600" dirty="0"/>
          </a:p>
          <a:p>
            <a:pPr marL="0" indent="0">
              <a:buNone/>
            </a:pPr>
            <a:r>
              <a:rPr lang="en-US" sz="2600" b="1" dirty="0"/>
              <a:t>Part B</a:t>
            </a:r>
          </a:p>
          <a:p>
            <a:r>
              <a:rPr lang="en-US" sz="2600" dirty="0"/>
              <a:t>Psychology research &amp; Qualitative methods </a:t>
            </a:r>
          </a:p>
          <a:p>
            <a:r>
              <a:rPr lang="en-US" sz="2600" dirty="0"/>
              <a:t>Methodological Integrity</a:t>
            </a:r>
          </a:p>
          <a:p>
            <a:r>
              <a:rPr lang="en-US" sz="2600" dirty="0"/>
              <a:t>APA Reporting Standards</a:t>
            </a:r>
          </a:p>
          <a:p>
            <a:endParaRPr lang="en-US" sz="2600" dirty="0"/>
          </a:p>
          <a:p>
            <a:r>
              <a:rPr lang="en-US" sz="2600" dirty="0"/>
              <a:t>Resources</a:t>
            </a:r>
          </a:p>
          <a:p>
            <a:r>
              <a:rPr lang="en-US" sz="2600" dirty="0"/>
              <a:t>Q&amp;A </a:t>
            </a:r>
          </a:p>
        </p:txBody>
      </p:sp>
    </p:spTree>
    <p:extLst>
      <p:ext uri="{BB962C8B-B14F-4D97-AF65-F5344CB8AC3E}">
        <p14:creationId xmlns:p14="http://schemas.microsoft.com/office/powerpoint/2010/main" val="3909234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1B651FF-EB2B-77E6-7D75-AF0503B27B9B}"/>
              </a:ext>
            </a:extLst>
          </p:cNvPr>
          <p:cNvGraphicFramePr>
            <a:graphicFrameLocks noGrp="1"/>
          </p:cNvGraphicFramePr>
          <p:nvPr>
            <p:ph idx="1"/>
          </p:nvPr>
        </p:nvGraphicFramePr>
        <p:xfrm>
          <a:off x="279400" y="588168"/>
          <a:ext cx="10960100" cy="56816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5C5B9A8E-D615-F9FE-BDC9-425CC0D4D354}"/>
              </a:ext>
            </a:extLst>
          </p:cNvPr>
          <p:cNvSpPr>
            <a:spLocks noGrp="1"/>
          </p:cNvSpPr>
          <p:nvPr>
            <p:ph type="title"/>
          </p:nvPr>
        </p:nvSpPr>
        <p:spPr>
          <a:xfrm>
            <a:off x="4381500" y="2700338"/>
            <a:ext cx="3009900" cy="1147762"/>
          </a:xfrm>
        </p:spPr>
        <p:txBody>
          <a:bodyPr>
            <a:normAutofit fontScale="90000"/>
          </a:bodyPr>
          <a:lstStyle/>
          <a:p>
            <a:pPr algn="ctr"/>
            <a:r>
              <a:rPr lang="en-US" b="1" dirty="0">
                <a:latin typeface="Calibri (Headings)"/>
              </a:rPr>
              <a:t>Scientific Method</a:t>
            </a:r>
          </a:p>
        </p:txBody>
      </p:sp>
    </p:spTree>
    <p:extLst>
      <p:ext uri="{BB962C8B-B14F-4D97-AF65-F5344CB8AC3E}">
        <p14:creationId xmlns:p14="http://schemas.microsoft.com/office/powerpoint/2010/main" val="1605228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E1616-117A-58BB-CBD0-B125B7A24A7F}"/>
              </a:ext>
            </a:extLst>
          </p:cNvPr>
          <p:cNvSpPr>
            <a:spLocks noGrp="1"/>
          </p:cNvSpPr>
          <p:nvPr>
            <p:ph type="title"/>
          </p:nvPr>
        </p:nvSpPr>
        <p:spPr>
          <a:xfrm>
            <a:off x="698500" y="566739"/>
            <a:ext cx="10287000" cy="1147762"/>
          </a:xfrm>
        </p:spPr>
        <p:txBody>
          <a:bodyPr/>
          <a:lstStyle/>
          <a:p>
            <a:r>
              <a:rPr lang="en-US" dirty="0"/>
              <a:t>PSYCHOLOGY</a:t>
            </a:r>
          </a:p>
        </p:txBody>
      </p:sp>
      <p:sp>
        <p:nvSpPr>
          <p:cNvPr id="3" name="Content Placeholder 2">
            <a:extLst>
              <a:ext uri="{FF2B5EF4-FFF2-40B4-BE49-F238E27FC236}">
                <a16:creationId xmlns:a16="http://schemas.microsoft.com/office/drawing/2014/main" id="{23242141-82DC-32EB-CF6D-894B3C5F2B4D}"/>
              </a:ext>
            </a:extLst>
          </p:cNvPr>
          <p:cNvSpPr>
            <a:spLocks noGrp="1"/>
          </p:cNvSpPr>
          <p:nvPr>
            <p:ph idx="1"/>
          </p:nvPr>
        </p:nvSpPr>
        <p:spPr>
          <a:xfrm>
            <a:off x="698500" y="1714501"/>
            <a:ext cx="5397500" cy="4894262"/>
          </a:xfrm>
        </p:spPr>
        <p:txBody>
          <a:bodyPr>
            <a:normAutofit/>
          </a:bodyPr>
          <a:lstStyle/>
          <a:p>
            <a:r>
              <a:rPr lang="en-US" sz="2400" dirty="0"/>
              <a:t>the study of mind, how it works, and how it affects behavior (APA)</a:t>
            </a:r>
          </a:p>
          <a:p>
            <a:r>
              <a:rPr lang="en-US" sz="2400" dirty="0"/>
              <a:t>examines </a:t>
            </a:r>
            <a:r>
              <a:rPr lang="en-US" sz="2400" b="1" i="1" dirty="0"/>
              <a:t>psychological constructs </a:t>
            </a:r>
            <a:r>
              <a:rPr lang="en-US" sz="2400" dirty="0"/>
              <a:t>as dependent and independent variables </a:t>
            </a:r>
          </a:p>
          <a:p>
            <a:r>
              <a:rPr lang="en-US" sz="2400" dirty="0"/>
              <a:t>uses implicit or explicit conceptual frameworks </a:t>
            </a:r>
            <a:r>
              <a:rPr lang="en-US" sz="1600" dirty="0"/>
              <a:t>(</a:t>
            </a:r>
            <a:r>
              <a:rPr lang="en-US" sz="1600" dirty="0" err="1"/>
              <a:t>Waszak</a:t>
            </a:r>
            <a:r>
              <a:rPr lang="en-US" sz="1600" dirty="0"/>
              <a:t> and Sine, 2003)</a:t>
            </a:r>
          </a:p>
          <a:p>
            <a:r>
              <a:rPr lang="en-US" sz="2400" dirty="0"/>
              <a:t>quantitative discipline firmly linked to </a:t>
            </a:r>
            <a:r>
              <a:rPr lang="en-US" sz="2400" b="1" i="1" dirty="0"/>
              <a:t>post-positivism</a:t>
            </a:r>
            <a:r>
              <a:rPr lang="en-US" sz="2400" b="1" dirty="0"/>
              <a:t> </a:t>
            </a:r>
            <a:r>
              <a:rPr lang="en-US" sz="2400" dirty="0"/>
              <a:t>that has long favored experimental and quasi-experimental methods </a:t>
            </a:r>
            <a:r>
              <a:rPr lang="en-US" sz="1600" dirty="0"/>
              <a:t>(</a:t>
            </a:r>
            <a:r>
              <a:rPr lang="en-US" sz="1600" dirty="0" err="1"/>
              <a:t>Alise</a:t>
            </a:r>
            <a:r>
              <a:rPr lang="en-US" sz="1600" dirty="0"/>
              <a:t> and Teddlie, 2010; McCrudden et al.,2019; </a:t>
            </a:r>
            <a:r>
              <a:rPr lang="en-US" sz="1600" dirty="0" err="1"/>
              <a:t>Waszak</a:t>
            </a:r>
            <a:r>
              <a:rPr lang="en-US" sz="1600" dirty="0"/>
              <a:t> and Sines, 2003)</a:t>
            </a:r>
          </a:p>
          <a:p>
            <a:endParaRPr lang="en-US" dirty="0"/>
          </a:p>
        </p:txBody>
      </p:sp>
      <p:graphicFrame>
        <p:nvGraphicFramePr>
          <p:cNvPr id="4" name="Diagram 3">
            <a:extLst>
              <a:ext uri="{FF2B5EF4-FFF2-40B4-BE49-F238E27FC236}">
                <a16:creationId xmlns:a16="http://schemas.microsoft.com/office/drawing/2014/main" id="{BAE2F594-F90B-6119-120C-5922CE7EC40F}"/>
              </a:ext>
            </a:extLst>
          </p:cNvPr>
          <p:cNvGraphicFramePr/>
          <p:nvPr/>
        </p:nvGraphicFramePr>
        <p:xfrm>
          <a:off x="4889500" y="566739"/>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013918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1B651FF-EB2B-77E6-7D75-AF0503B27B9B}"/>
              </a:ext>
            </a:extLst>
          </p:cNvPr>
          <p:cNvGraphicFramePr>
            <a:graphicFrameLocks noGrp="1"/>
          </p:cNvGraphicFramePr>
          <p:nvPr>
            <p:ph idx="1"/>
          </p:nvPr>
        </p:nvGraphicFramePr>
        <p:xfrm>
          <a:off x="279400" y="588168"/>
          <a:ext cx="10960100" cy="56816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5C5B9A8E-D615-F9FE-BDC9-425CC0D4D354}"/>
              </a:ext>
            </a:extLst>
          </p:cNvPr>
          <p:cNvSpPr>
            <a:spLocks noGrp="1"/>
          </p:cNvSpPr>
          <p:nvPr>
            <p:ph type="title"/>
          </p:nvPr>
        </p:nvSpPr>
        <p:spPr>
          <a:xfrm>
            <a:off x="4381500" y="2700338"/>
            <a:ext cx="3009900" cy="1147762"/>
          </a:xfrm>
        </p:spPr>
        <p:txBody>
          <a:bodyPr>
            <a:normAutofit fontScale="90000"/>
          </a:bodyPr>
          <a:lstStyle/>
          <a:p>
            <a:pPr algn="ctr"/>
            <a:r>
              <a:rPr lang="en-US" b="1" dirty="0">
                <a:latin typeface="Calibri (Headings)"/>
              </a:rPr>
              <a:t>Scientific Method</a:t>
            </a:r>
          </a:p>
        </p:txBody>
      </p:sp>
      <p:sp>
        <p:nvSpPr>
          <p:cNvPr id="5" name="Oval 4">
            <a:extLst>
              <a:ext uri="{FF2B5EF4-FFF2-40B4-BE49-F238E27FC236}">
                <a16:creationId xmlns:a16="http://schemas.microsoft.com/office/drawing/2014/main" id="{84A30122-CAB6-AF2D-0377-C28C7EF21CBA}"/>
              </a:ext>
            </a:extLst>
          </p:cNvPr>
          <p:cNvSpPr/>
          <p:nvPr/>
        </p:nvSpPr>
        <p:spPr>
          <a:xfrm>
            <a:off x="2336800" y="4051300"/>
            <a:ext cx="6845300" cy="2628900"/>
          </a:xfrm>
          <a:prstGeom prst="ellipse">
            <a:avLst/>
          </a:prstGeom>
          <a:noFill/>
          <a:ln w="165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58B6C0"/>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61510077-3A14-A240-281D-C07715695ABC}"/>
              </a:ext>
            </a:extLst>
          </p:cNvPr>
          <p:cNvSpPr txBox="1"/>
          <p:nvPr/>
        </p:nvSpPr>
        <p:spPr>
          <a:xfrm>
            <a:off x="509814" y="5602982"/>
            <a:ext cx="2819400"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58B6C0"/>
                </a:solidFill>
                <a:effectLst/>
                <a:uLnTx/>
                <a:uFillTx/>
                <a:latin typeface="Calibri" panose="020F0502020204030204"/>
                <a:ea typeface="+mn-ea"/>
                <a:cs typeface="+mn-cs"/>
              </a:rPr>
              <a:t>Research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58B6C0"/>
                </a:solidFill>
                <a:effectLst/>
                <a:uLnTx/>
                <a:uFillTx/>
                <a:latin typeface="Calibri" panose="020F0502020204030204"/>
                <a:ea typeface="+mn-ea"/>
                <a:cs typeface="+mn-cs"/>
              </a:rPr>
              <a:t>Methodology</a:t>
            </a:r>
          </a:p>
        </p:txBody>
      </p:sp>
    </p:spTree>
    <p:extLst>
      <p:ext uri="{BB962C8B-B14F-4D97-AF65-F5344CB8AC3E}">
        <p14:creationId xmlns:p14="http://schemas.microsoft.com/office/powerpoint/2010/main" val="1600342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1B651FF-EB2B-77E6-7D75-AF0503B27B9B}"/>
              </a:ext>
            </a:extLst>
          </p:cNvPr>
          <p:cNvGraphicFramePr>
            <a:graphicFrameLocks noGrp="1"/>
          </p:cNvGraphicFramePr>
          <p:nvPr>
            <p:ph idx="1"/>
          </p:nvPr>
        </p:nvGraphicFramePr>
        <p:xfrm>
          <a:off x="-1149350" y="1557933"/>
          <a:ext cx="8140700" cy="37044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5C5B9A8E-D615-F9FE-BDC9-425CC0D4D354}"/>
              </a:ext>
            </a:extLst>
          </p:cNvPr>
          <p:cNvSpPr>
            <a:spLocks noGrp="1"/>
          </p:cNvSpPr>
          <p:nvPr>
            <p:ph type="title"/>
          </p:nvPr>
        </p:nvSpPr>
        <p:spPr>
          <a:xfrm>
            <a:off x="1377950" y="2254762"/>
            <a:ext cx="3117850" cy="2006996"/>
          </a:xfrm>
        </p:spPr>
        <p:txBody>
          <a:bodyPr>
            <a:normAutofit/>
          </a:bodyPr>
          <a:lstStyle/>
          <a:p>
            <a:pPr algn="ctr"/>
            <a:r>
              <a:rPr lang="en-US" sz="1800" b="1" dirty="0"/>
              <a:t>Scientific Method</a:t>
            </a:r>
          </a:p>
        </p:txBody>
      </p:sp>
      <p:sp>
        <p:nvSpPr>
          <p:cNvPr id="5" name="Oval 4">
            <a:extLst>
              <a:ext uri="{FF2B5EF4-FFF2-40B4-BE49-F238E27FC236}">
                <a16:creationId xmlns:a16="http://schemas.microsoft.com/office/drawing/2014/main" id="{84A30122-CAB6-AF2D-0377-C28C7EF21CBA}"/>
              </a:ext>
            </a:extLst>
          </p:cNvPr>
          <p:cNvSpPr/>
          <p:nvPr/>
        </p:nvSpPr>
        <p:spPr>
          <a:xfrm>
            <a:off x="838200" y="4051300"/>
            <a:ext cx="4165600" cy="1380133"/>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61510077-3A14-A240-281D-C07715695ABC}"/>
              </a:ext>
            </a:extLst>
          </p:cNvPr>
          <p:cNvSpPr txBox="1"/>
          <p:nvPr/>
        </p:nvSpPr>
        <p:spPr>
          <a:xfrm>
            <a:off x="5194300" y="1019324"/>
            <a:ext cx="56134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3494BA"/>
                </a:solidFill>
                <a:effectLst/>
                <a:uLnTx/>
                <a:uFillTx/>
                <a:latin typeface="Calibri" panose="020F0502020204030204"/>
                <a:ea typeface="+mn-ea"/>
                <a:cs typeface="+mn-cs"/>
              </a:rPr>
              <a:t>Research  Methodology</a:t>
            </a:r>
          </a:p>
        </p:txBody>
      </p:sp>
      <p:sp>
        <p:nvSpPr>
          <p:cNvPr id="3" name="TextBox 2">
            <a:extLst>
              <a:ext uri="{FF2B5EF4-FFF2-40B4-BE49-F238E27FC236}">
                <a16:creationId xmlns:a16="http://schemas.microsoft.com/office/drawing/2014/main" id="{114A65DA-5A4B-5C2F-3B00-9E5478A3D874}"/>
              </a:ext>
            </a:extLst>
          </p:cNvPr>
          <p:cNvSpPr txBox="1"/>
          <p:nvPr/>
        </p:nvSpPr>
        <p:spPr>
          <a:xfrm>
            <a:off x="5384800" y="1943100"/>
            <a:ext cx="5613400" cy="35394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02124"/>
                </a:solidFill>
                <a:effectLst/>
                <a:uLnTx/>
                <a:uFillTx/>
                <a:latin typeface="Google Sans"/>
                <a:ea typeface="+mn-ea"/>
                <a:cs typeface="+mn-cs"/>
              </a:rPr>
              <a:t>“the </a:t>
            </a:r>
            <a:r>
              <a:rPr kumimoji="0" lang="en-US" sz="3200" b="1" i="0" u="sng" strike="noStrike" kern="1200" cap="none" spc="0" normalizeH="0" baseline="0" noProof="0" dirty="0">
                <a:ln>
                  <a:noFill/>
                </a:ln>
                <a:solidFill>
                  <a:srgbClr val="202124"/>
                </a:solidFill>
                <a:effectLst/>
                <a:uLnTx/>
                <a:uFillTx/>
                <a:latin typeface="Google Sans"/>
                <a:ea typeface="+mn-ea"/>
                <a:cs typeface="+mn-cs"/>
              </a:rPr>
              <a:t>systematic method </a:t>
            </a:r>
            <a:r>
              <a:rPr kumimoji="0" lang="en-US" sz="3200" b="0" i="0" u="none" strike="noStrike" kern="1200" cap="none" spc="0" normalizeH="0" baseline="0" noProof="0" dirty="0">
                <a:ln>
                  <a:noFill/>
                </a:ln>
                <a:solidFill>
                  <a:srgbClr val="202124"/>
                </a:solidFill>
                <a:effectLst/>
                <a:uLnTx/>
                <a:uFillTx/>
                <a:latin typeface="Google Sans"/>
                <a:ea typeface="+mn-ea"/>
                <a:cs typeface="+mn-cs"/>
              </a:rPr>
              <a:t>to resolve a research problem through data gathering using various techniques, providing an interpretation of data gathered and drawing conclusions about the research data”</a:t>
            </a: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674245"/>
      </p:ext>
    </p:extLst>
  </p:cSld>
  <p:clrMapOvr>
    <a:masterClrMapping/>
  </p:clrMapOvr>
</p:sld>
</file>

<file path=ppt/theme/theme1.xml><?xml version="1.0" encoding="utf-8"?>
<a:theme xmlns:a="http://schemas.openxmlformats.org/drawingml/2006/main" name="1_Office Theme">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TotalTime>
  <Words>2187</Words>
  <Application>Microsoft Macintosh PowerPoint</Application>
  <PresentationFormat>Widescreen</PresentationFormat>
  <Paragraphs>470</Paragraphs>
  <Slides>47</Slides>
  <Notes>46</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47</vt:i4>
      </vt:variant>
    </vt:vector>
  </HeadingPairs>
  <TitlesOfParts>
    <vt:vector size="59" baseType="lpstr">
      <vt:lpstr>Arial</vt:lpstr>
      <vt:lpstr>Arial Black</vt:lpstr>
      <vt:lpstr>Calibri</vt:lpstr>
      <vt:lpstr>Calibri (Headings)</vt:lpstr>
      <vt:lpstr>Calibri Light</vt:lpstr>
      <vt:lpstr>Franklin Gothic Book</vt:lpstr>
      <vt:lpstr>Google Sans</vt:lpstr>
      <vt:lpstr>Lato</vt:lpstr>
      <vt:lpstr>Roboto</vt:lpstr>
      <vt:lpstr>San Serif</vt:lpstr>
      <vt:lpstr>1_Office Theme</vt:lpstr>
      <vt:lpstr>Office Theme</vt:lpstr>
      <vt:lpstr>    “Multiple ways of seeing”: the use of Qualitative &amp;  Mixed-Methods</vt:lpstr>
      <vt:lpstr>“Multiple ways of seeing”  the use of Qualitative &amp;  Mixed-Method</vt:lpstr>
      <vt:lpstr>PowerPoint Presentation</vt:lpstr>
      <vt:lpstr>Mixed-methods…</vt:lpstr>
      <vt:lpstr>Agenda</vt:lpstr>
      <vt:lpstr>Scientific Method</vt:lpstr>
      <vt:lpstr>PSYCHOLOGY</vt:lpstr>
      <vt:lpstr>Scientific Method</vt:lpstr>
      <vt:lpstr>Scientific Method</vt:lpstr>
      <vt:lpstr>Research Methodology</vt:lpstr>
      <vt:lpstr>Scientific Method</vt:lpstr>
      <vt:lpstr>QUAL Study Design </vt:lpstr>
      <vt:lpstr>PowerPoint Presentation</vt:lpstr>
      <vt:lpstr>PowerPoint Presentation</vt:lpstr>
      <vt:lpstr>Scientific Method</vt:lpstr>
      <vt:lpstr>QUAL Data</vt:lpstr>
      <vt:lpstr>Scientific Method</vt:lpstr>
      <vt:lpstr>QUAL Analysis</vt:lpstr>
      <vt:lpstr>Scientific Method</vt:lpstr>
      <vt:lpstr>PowerPoint Presentation</vt:lpstr>
      <vt:lpstr>Research Methodology</vt:lpstr>
      <vt:lpstr>Mixing Methods: Multiple Lens  </vt:lpstr>
      <vt:lpstr>Together: The Power of Shared Experiences</vt:lpstr>
      <vt:lpstr>PowerPoint Presentation</vt:lpstr>
      <vt:lpstr>PowerPoint Presentation</vt:lpstr>
      <vt:lpstr>PowerPoint Presentation</vt:lpstr>
      <vt:lpstr>PowerPoint Presentation</vt:lpstr>
      <vt:lpstr>Oxytocin (OT) Findings</vt:lpstr>
      <vt:lpstr>Oxytocin (OT) Findings</vt:lpstr>
      <vt:lpstr>Board Games, Communication, &amp; Oxytocin—OH MY! </vt:lpstr>
      <vt:lpstr>Board Games, Competition, &amp; Oxytocin—OH MY! </vt:lpstr>
      <vt:lpstr>PowerPoint Presentation</vt:lpstr>
      <vt:lpstr>Mixed Methods: Multiple Ways of Seeing </vt:lpstr>
      <vt:lpstr>Mixed-Method Study Designs</vt:lpstr>
      <vt:lpstr>Convergent Parallel Design</vt:lpstr>
      <vt:lpstr>Explanatory Design</vt:lpstr>
      <vt:lpstr>Exploratory Design</vt:lpstr>
      <vt:lpstr>Agenda</vt:lpstr>
      <vt:lpstr>PSYCHOLOGY</vt:lpstr>
      <vt:lpstr>Addressing the Elephant in the Room</vt:lpstr>
      <vt:lpstr>PowerPoint Presentation</vt:lpstr>
      <vt:lpstr>Post-Positivism: Research Paradigm</vt:lpstr>
      <vt:lpstr>Qualitative Research</vt:lpstr>
      <vt:lpstr>“Successful” Marriage between Qual &amp; Quan</vt:lpstr>
      <vt:lpstr>Methodological Integrity “Trustworthiness”</vt:lpstr>
      <vt:lpstr>APA: JARS (Journal Article Reporting Standards)</vt:lpstr>
      <vt:lpstr> Questions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“Multiple ways of seeing”  the use of Qualitative &amp;  Mixed-Method</dc:title>
  <dc:creator>Karen Melton</dc:creator>
  <cp:lastModifiedBy>Palm, Meredith</cp:lastModifiedBy>
  <cp:revision>10</cp:revision>
  <dcterms:created xsi:type="dcterms:W3CDTF">2023-05-15T19:35:11Z</dcterms:created>
  <dcterms:modified xsi:type="dcterms:W3CDTF">2024-08-23T19:23:11Z</dcterms:modified>
</cp:coreProperties>
</file>